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7" r:id="rId3"/>
    <p:sldId id="278" r:id="rId4"/>
    <p:sldId id="257" r:id="rId5"/>
    <p:sldId id="279" r:id="rId6"/>
    <p:sldId id="280" r:id="rId7"/>
    <p:sldId id="283" r:id="rId8"/>
    <p:sldId id="285" r:id="rId9"/>
    <p:sldId id="284" r:id="rId10"/>
    <p:sldId id="286" r:id="rId11"/>
    <p:sldId id="276" r:id="rId12"/>
    <p:sldId id="259" r:id="rId13"/>
    <p:sldId id="264" r:id="rId14"/>
    <p:sldId id="288" r:id="rId15"/>
    <p:sldId id="289" r:id="rId16"/>
    <p:sldId id="292" r:id="rId17"/>
    <p:sldId id="287" r:id="rId18"/>
    <p:sldId id="270" r:id="rId19"/>
    <p:sldId id="291" r:id="rId20"/>
    <p:sldId id="290" r:id="rId21"/>
  </p:sldIdLst>
  <p:sldSz cx="12192000" cy="6858000"/>
  <p:notesSz cx="6858000" cy="9144000"/>
  <p:custShowLst>
    <p:custShow name="Apresentação personalizada 1" id="0">
      <p:sldLst>
        <p:sld r:id="rId5"/>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F16A05"/>
    <a:srgbClr val="006600"/>
    <a:srgbClr val="F69200"/>
    <a:srgbClr val="DDFFDD"/>
    <a:srgbClr val="EBFFEB"/>
    <a:srgbClr val="CCFFCC"/>
    <a:srgbClr val="CCFFFF"/>
    <a:srgbClr val="0000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F55B3B-1A13-41F4-ADEF-BEA247175986}"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pt-BR"/>
        </a:p>
      </dgm:t>
    </dgm:pt>
    <dgm:pt modelId="{5C3931CE-4866-43C2-BF23-CFD1CF9F286F}">
      <dgm:prSet phldrT="[Texto]" custT="1"/>
      <dgm:spPr/>
      <dgm:t>
        <a:bodyPr/>
        <a:lstStyle/>
        <a:p>
          <a:r>
            <a:rPr lang="pt-BR" sz="2400" b="1" dirty="0"/>
            <a:t>PASSADO</a:t>
          </a:r>
        </a:p>
      </dgm:t>
    </dgm:pt>
    <dgm:pt modelId="{C20945A4-BB13-488F-8084-E62F731A6B9B}" type="parTrans" cxnId="{20E3FB9C-CF5A-4A74-AA8F-7577F0C90644}">
      <dgm:prSet/>
      <dgm:spPr/>
      <dgm:t>
        <a:bodyPr/>
        <a:lstStyle/>
        <a:p>
          <a:endParaRPr lang="pt-BR"/>
        </a:p>
      </dgm:t>
    </dgm:pt>
    <dgm:pt modelId="{214AD558-5125-4834-ACC7-290A7FD75D8E}" type="sibTrans" cxnId="{20E3FB9C-CF5A-4A74-AA8F-7577F0C90644}">
      <dgm:prSet/>
      <dgm:spPr/>
      <dgm:t>
        <a:bodyPr/>
        <a:lstStyle/>
        <a:p>
          <a:endParaRPr lang="pt-BR"/>
        </a:p>
      </dgm:t>
    </dgm:pt>
    <dgm:pt modelId="{D185A823-E8C7-4B40-B8F3-5AEA5A1D3A1B}">
      <dgm:prSet phldrT="[Texto]" custT="1"/>
      <dgm:spPr/>
      <dgm:t>
        <a:bodyPr/>
        <a:lstStyle/>
        <a:p>
          <a:r>
            <a:rPr lang="pt-BR" sz="2800" b="1" dirty="0"/>
            <a:t>PRESENTE</a:t>
          </a:r>
        </a:p>
      </dgm:t>
    </dgm:pt>
    <dgm:pt modelId="{A0E762F9-CBB0-438F-A320-1420D6CE4FEA}" type="parTrans" cxnId="{9687B5F8-E5E3-463E-A801-494807B8C6D9}">
      <dgm:prSet/>
      <dgm:spPr/>
      <dgm:t>
        <a:bodyPr/>
        <a:lstStyle/>
        <a:p>
          <a:endParaRPr lang="pt-BR"/>
        </a:p>
      </dgm:t>
    </dgm:pt>
    <dgm:pt modelId="{2FDA65DD-1464-40EA-B2B6-65EC60526FFC}" type="sibTrans" cxnId="{9687B5F8-E5E3-463E-A801-494807B8C6D9}">
      <dgm:prSet/>
      <dgm:spPr/>
      <dgm:t>
        <a:bodyPr/>
        <a:lstStyle/>
        <a:p>
          <a:endParaRPr lang="pt-BR"/>
        </a:p>
      </dgm:t>
    </dgm:pt>
    <dgm:pt modelId="{7CD90E66-12B8-4C7E-9748-890B94CE1CA5}">
      <dgm:prSet phldrT="[Texto]" custT="1"/>
      <dgm:spPr/>
      <dgm:t>
        <a:bodyPr/>
        <a:lstStyle/>
        <a:p>
          <a:r>
            <a:rPr lang="pt-BR" sz="3200" b="1" dirty="0"/>
            <a:t>FUTURO</a:t>
          </a:r>
        </a:p>
      </dgm:t>
    </dgm:pt>
    <dgm:pt modelId="{77460270-D7E9-441E-BCAE-7BE37D29DAD6}" type="parTrans" cxnId="{28C9B897-BD1E-443A-A736-633539AB64C7}">
      <dgm:prSet/>
      <dgm:spPr/>
      <dgm:t>
        <a:bodyPr/>
        <a:lstStyle/>
        <a:p>
          <a:endParaRPr lang="pt-BR"/>
        </a:p>
      </dgm:t>
    </dgm:pt>
    <dgm:pt modelId="{EAF444B1-A128-48AC-A734-F00CB664FBC5}" type="sibTrans" cxnId="{28C9B897-BD1E-443A-A736-633539AB64C7}">
      <dgm:prSet/>
      <dgm:spPr/>
      <dgm:t>
        <a:bodyPr/>
        <a:lstStyle/>
        <a:p>
          <a:endParaRPr lang="pt-BR"/>
        </a:p>
      </dgm:t>
    </dgm:pt>
    <dgm:pt modelId="{E8832373-489F-44DC-9C02-965BD2B2BE21}" type="pres">
      <dgm:prSet presAssocID="{FDF55B3B-1A13-41F4-ADEF-BEA247175986}" presName="Name0" presStyleCnt="0">
        <dgm:presLayoutVars>
          <dgm:chMax val="7"/>
          <dgm:chPref val="7"/>
          <dgm:dir/>
          <dgm:animLvl val="lvl"/>
        </dgm:presLayoutVars>
      </dgm:prSet>
      <dgm:spPr/>
    </dgm:pt>
    <dgm:pt modelId="{A62C14C1-34F2-4963-AAD6-D96900817FF3}" type="pres">
      <dgm:prSet presAssocID="{5C3931CE-4866-43C2-BF23-CFD1CF9F286F}" presName="Accent1" presStyleCnt="0"/>
      <dgm:spPr/>
    </dgm:pt>
    <dgm:pt modelId="{56CE75A9-055B-4A33-999E-FA7DDD6F50B6}" type="pres">
      <dgm:prSet presAssocID="{5C3931CE-4866-43C2-BF23-CFD1CF9F286F}" presName="Accent" presStyleLbl="node1" presStyleIdx="0" presStyleCnt="3" custLinFactNeighborX="8061" custLinFactNeighborY="13190"/>
      <dgm:spPr>
        <a:solidFill>
          <a:schemeClr val="accent6">
            <a:lumMod val="75000"/>
          </a:schemeClr>
        </a:solidFill>
      </dgm:spPr>
    </dgm:pt>
    <dgm:pt modelId="{82F58278-1EF4-48D7-93BC-BED3CA54E3B4}" type="pres">
      <dgm:prSet presAssocID="{5C3931CE-4866-43C2-BF23-CFD1CF9F286F}" presName="Parent1" presStyleLbl="revTx" presStyleIdx="0" presStyleCnt="3" custScaleX="154705" custLinFactNeighborY="79203">
        <dgm:presLayoutVars>
          <dgm:chMax val="1"/>
          <dgm:chPref val="1"/>
          <dgm:bulletEnabled val="1"/>
        </dgm:presLayoutVars>
      </dgm:prSet>
      <dgm:spPr/>
    </dgm:pt>
    <dgm:pt modelId="{6125821B-9CB5-45EF-8738-0116A5F43F7C}" type="pres">
      <dgm:prSet presAssocID="{D185A823-E8C7-4B40-B8F3-5AEA5A1D3A1B}" presName="Accent2" presStyleCnt="0"/>
      <dgm:spPr/>
    </dgm:pt>
    <dgm:pt modelId="{41EEF44B-222A-4E69-8064-951C054ED322}" type="pres">
      <dgm:prSet presAssocID="{D185A823-E8C7-4B40-B8F3-5AEA5A1D3A1B}" presName="Accent" presStyleLbl="node1" presStyleIdx="1" presStyleCnt="3" custScaleX="91269" custLinFactNeighborX="-5670" custLinFactNeighborY="22359"/>
      <dgm:spPr>
        <a:solidFill>
          <a:srgbClr val="43682A"/>
        </a:solidFill>
      </dgm:spPr>
    </dgm:pt>
    <dgm:pt modelId="{4C91F189-2B7C-46D1-9E66-270E20377838}" type="pres">
      <dgm:prSet presAssocID="{D185A823-E8C7-4B40-B8F3-5AEA5A1D3A1B}" presName="Parent2" presStyleLbl="revTx" presStyleIdx="1" presStyleCnt="3" custScaleX="206457" custScaleY="114132" custLinFactNeighborX="34806" custLinFactNeighborY="60337">
        <dgm:presLayoutVars>
          <dgm:chMax val="1"/>
          <dgm:chPref val="1"/>
          <dgm:bulletEnabled val="1"/>
        </dgm:presLayoutVars>
      </dgm:prSet>
      <dgm:spPr/>
    </dgm:pt>
    <dgm:pt modelId="{D12C74DB-0D3C-43BD-B771-86A159BFE4A7}" type="pres">
      <dgm:prSet presAssocID="{7CD90E66-12B8-4C7E-9748-890B94CE1CA5}" presName="Accent3" presStyleCnt="0"/>
      <dgm:spPr/>
    </dgm:pt>
    <dgm:pt modelId="{B0152F18-C4F9-457F-9E03-34D3CB6F44DA}" type="pres">
      <dgm:prSet presAssocID="{7CD90E66-12B8-4C7E-9748-890B94CE1CA5}" presName="Accent" presStyleLbl="node1" presStyleIdx="2" presStyleCnt="3" custScaleX="129670" custScaleY="114936" custLinFactNeighborX="1986" custLinFactNeighborY="23089"/>
      <dgm:spPr>
        <a:solidFill>
          <a:srgbClr val="324D1F"/>
        </a:solidFill>
      </dgm:spPr>
    </dgm:pt>
    <dgm:pt modelId="{F2494FEC-40DE-4643-B7B8-EDF3F9AD4094}" type="pres">
      <dgm:prSet presAssocID="{7CD90E66-12B8-4C7E-9748-890B94CE1CA5}" presName="Parent3" presStyleLbl="revTx" presStyleIdx="2" presStyleCnt="3" custScaleX="163826" custLinFactNeighborY="75706">
        <dgm:presLayoutVars>
          <dgm:chMax val="1"/>
          <dgm:chPref val="1"/>
          <dgm:bulletEnabled val="1"/>
        </dgm:presLayoutVars>
      </dgm:prSet>
      <dgm:spPr/>
    </dgm:pt>
  </dgm:ptLst>
  <dgm:cxnLst>
    <dgm:cxn modelId="{9687B5F8-E5E3-463E-A801-494807B8C6D9}" srcId="{FDF55B3B-1A13-41F4-ADEF-BEA247175986}" destId="{D185A823-E8C7-4B40-B8F3-5AEA5A1D3A1B}" srcOrd="1" destOrd="0" parTransId="{A0E762F9-CBB0-438F-A320-1420D6CE4FEA}" sibTransId="{2FDA65DD-1464-40EA-B2B6-65EC60526FFC}"/>
    <dgm:cxn modelId="{28C9B897-BD1E-443A-A736-633539AB64C7}" srcId="{FDF55B3B-1A13-41F4-ADEF-BEA247175986}" destId="{7CD90E66-12B8-4C7E-9748-890B94CE1CA5}" srcOrd="2" destOrd="0" parTransId="{77460270-D7E9-441E-BCAE-7BE37D29DAD6}" sibTransId="{EAF444B1-A128-48AC-A734-F00CB664FBC5}"/>
    <dgm:cxn modelId="{146EED50-0BBC-4A4F-9D99-4ED066C42E18}" type="presOf" srcId="{5C3931CE-4866-43C2-BF23-CFD1CF9F286F}" destId="{82F58278-1EF4-48D7-93BC-BED3CA54E3B4}" srcOrd="0" destOrd="0" presId="urn:microsoft.com/office/officeart/2009/layout/CircleArrowProcess"/>
    <dgm:cxn modelId="{8E71D6B5-6236-4EDC-8621-C02D045634F9}" type="presOf" srcId="{FDF55B3B-1A13-41F4-ADEF-BEA247175986}" destId="{E8832373-489F-44DC-9C02-965BD2B2BE21}" srcOrd="0" destOrd="0" presId="urn:microsoft.com/office/officeart/2009/layout/CircleArrowProcess"/>
    <dgm:cxn modelId="{CA1703D1-D6F9-4857-9EBC-F6CC70C0305B}" type="presOf" srcId="{D185A823-E8C7-4B40-B8F3-5AEA5A1D3A1B}" destId="{4C91F189-2B7C-46D1-9E66-270E20377838}" srcOrd="0" destOrd="0" presId="urn:microsoft.com/office/officeart/2009/layout/CircleArrowProcess"/>
    <dgm:cxn modelId="{20E3FB9C-CF5A-4A74-AA8F-7577F0C90644}" srcId="{FDF55B3B-1A13-41F4-ADEF-BEA247175986}" destId="{5C3931CE-4866-43C2-BF23-CFD1CF9F286F}" srcOrd="0" destOrd="0" parTransId="{C20945A4-BB13-488F-8084-E62F731A6B9B}" sibTransId="{214AD558-5125-4834-ACC7-290A7FD75D8E}"/>
    <dgm:cxn modelId="{8239F74F-8528-4761-BF79-168F72D5834D}" type="presOf" srcId="{7CD90E66-12B8-4C7E-9748-890B94CE1CA5}" destId="{F2494FEC-40DE-4643-B7B8-EDF3F9AD4094}" srcOrd="0" destOrd="0" presId="urn:microsoft.com/office/officeart/2009/layout/CircleArrowProcess"/>
    <dgm:cxn modelId="{E2DF3CE7-98CF-421D-B812-F6F553DDB146}" type="presParOf" srcId="{E8832373-489F-44DC-9C02-965BD2B2BE21}" destId="{A62C14C1-34F2-4963-AAD6-D96900817FF3}" srcOrd="0" destOrd="0" presId="urn:microsoft.com/office/officeart/2009/layout/CircleArrowProcess"/>
    <dgm:cxn modelId="{4A0D6176-23EC-4C4A-81B5-230E53D10C22}" type="presParOf" srcId="{A62C14C1-34F2-4963-AAD6-D96900817FF3}" destId="{56CE75A9-055B-4A33-999E-FA7DDD6F50B6}" srcOrd="0" destOrd="0" presId="urn:microsoft.com/office/officeart/2009/layout/CircleArrowProcess"/>
    <dgm:cxn modelId="{46F57F4F-868A-4AEC-9B5D-8610D351B316}" type="presParOf" srcId="{E8832373-489F-44DC-9C02-965BD2B2BE21}" destId="{82F58278-1EF4-48D7-93BC-BED3CA54E3B4}" srcOrd="1" destOrd="0" presId="urn:microsoft.com/office/officeart/2009/layout/CircleArrowProcess"/>
    <dgm:cxn modelId="{EC342715-1AA6-479D-A650-BDEB2DFDBA82}" type="presParOf" srcId="{E8832373-489F-44DC-9C02-965BD2B2BE21}" destId="{6125821B-9CB5-45EF-8738-0116A5F43F7C}" srcOrd="2" destOrd="0" presId="urn:microsoft.com/office/officeart/2009/layout/CircleArrowProcess"/>
    <dgm:cxn modelId="{331D8565-4591-4A7E-A952-75EE9729B807}" type="presParOf" srcId="{6125821B-9CB5-45EF-8738-0116A5F43F7C}" destId="{41EEF44B-222A-4E69-8064-951C054ED322}" srcOrd="0" destOrd="0" presId="urn:microsoft.com/office/officeart/2009/layout/CircleArrowProcess"/>
    <dgm:cxn modelId="{0614CB41-B6B7-46A1-9D55-311E7BDF0339}" type="presParOf" srcId="{E8832373-489F-44DC-9C02-965BD2B2BE21}" destId="{4C91F189-2B7C-46D1-9E66-270E20377838}" srcOrd="3" destOrd="0" presId="urn:microsoft.com/office/officeart/2009/layout/CircleArrowProcess"/>
    <dgm:cxn modelId="{4AF979FA-ED33-4E87-8256-54E207F69842}" type="presParOf" srcId="{E8832373-489F-44DC-9C02-965BD2B2BE21}" destId="{D12C74DB-0D3C-43BD-B771-86A159BFE4A7}" srcOrd="4" destOrd="0" presId="urn:microsoft.com/office/officeart/2009/layout/CircleArrowProcess"/>
    <dgm:cxn modelId="{2402B323-A5DA-410E-85FC-038FE6614ED4}" type="presParOf" srcId="{D12C74DB-0D3C-43BD-B771-86A159BFE4A7}" destId="{B0152F18-C4F9-457F-9E03-34D3CB6F44DA}" srcOrd="0" destOrd="0" presId="urn:microsoft.com/office/officeart/2009/layout/CircleArrowProcess"/>
    <dgm:cxn modelId="{AB8D0AC0-FD95-4AE8-BA83-534A357828D7}" type="presParOf" srcId="{E8832373-489F-44DC-9C02-965BD2B2BE21}" destId="{F2494FEC-40DE-4643-B7B8-EDF3F9AD4094}"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E75A9-055B-4A33-999E-FA7DDD6F50B6}">
      <dsp:nvSpPr>
        <dsp:cNvPr id="0" name=""/>
        <dsp:cNvSpPr/>
      </dsp:nvSpPr>
      <dsp:spPr>
        <a:xfrm>
          <a:off x="1140764" y="168510"/>
          <a:ext cx="1688039" cy="1688296"/>
        </a:xfrm>
        <a:prstGeom prst="circularArrow">
          <a:avLst>
            <a:gd name="adj1" fmla="val 10980"/>
            <a:gd name="adj2" fmla="val 1142322"/>
            <a:gd name="adj3" fmla="val 4500000"/>
            <a:gd name="adj4" fmla="val 10800000"/>
            <a:gd name="adj5" fmla="val 12500"/>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F58278-1EF4-48D7-93BC-BED3CA54E3B4}">
      <dsp:nvSpPr>
        <dsp:cNvPr id="0" name=""/>
        <dsp:cNvSpPr/>
      </dsp:nvSpPr>
      <dsp:spPr>
        <a:xfrm>
          <a:off x="1121234" y="926728"/>
          <a:ext cx="1451149" cy="468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b="1" kern="1200" dirty="0"/>
            <a:t>PASSADO</a:t>
          </a:r>
        </a:p>
      </dsp:txBody>
      <dsp:txXfrm>
        <a:off x="1121234" y="926728"/>
        <a:ext cx="1451149" cy="468893"/>
      </dsp:txXfrm>
    </dsp:sp>
    <dsp:sp modelId="{41EEF44B-222A-4E69-8064-951C054ED322}">
      <dsp:nvSpPr>
        <dsp:cNvPr id="0" name=""/>
        <dsp:cNvSpPr/>
      </dsp:nvSpPr>
      <dsp:spPr>
        <a:xfrm>
          <a:off x="513824" y="1293362"/>
          <a:ext cx="1540656" cy="1688296"/>
        </a:xfrm>
        <a:prstGeom prst="leftCircularArrow">
          <a:avLst>
            <a:gd name="adj1" fmla="val 10980"/>
            <a:gd name="adj2" fmla="val 1142322"/>
            <a:gd name="adj3" fmla="val 6300000"/>
            <a:gd name="adj4" fmla="val 18900000"/>
            <a:gd name="adj5" fmla="val 12500"/>
          </a:avLst>
        </a:prstGeom>
        <a:solidFill>
          <a:srgbClr val="43682A"/>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91F189-2B7C-46D1-9E66-270E20377838}">
      <dsp:nvSpPr>
        <dsp:cNvPr id="0" name=""/>
        <dsp:cNvSpPr/>
      </dsp:nvSpPr>
      <dsp:spPr>
        <a:xfrm>
          <a:off x="738053" y="1780797"/>
          <a:ext cx="1936589" cy="535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b="1" kern="1200" dirty="0"/>
            <a:t>PRESENTE</a:t>
          </a:r>
        </a:p>
      </dsp:txBody>
      <dsp:txXfrm>
        <a:off x="738053" y="1780797"/>
        <a:ext cx="1936589" cy="535157"/>
      </dsp:txXfrm>
    </dsp:sp>
    <dsp:sp modelId="{B0152F18-C4F9-457F-9E03-34D3CB6F44DA}">
      <dsp:nvSpPr>
        <dsp:cNvPr id="0" name=""/>
        <dsp:cNvSpPr/>
      </dsp:nvSpPr>
      <dsp:spPr>
        <a:xfrm>
          <a:off x="938488" y="2228651"/>
          <a:ext cx="1880587" cy="1667570"/>
        </a:xfrm>
        <a:prstGeom prst="blockArc">
          <a:avLst>
            <a:gd name="adj1" fmla="val 13500000"/>
            <a:gd name="adj2" fmla="val 10800000"/>
            <a:gd name="adj3" fmla="val 12740"/>
          </a:avLst>
        </a:prstGeom>
        <a:solidFill>
          <a:srgbClr val="324D1F"/>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494FEC-40DE-4643-B7B8-EDF3F9AD4094}">
      <dsp:nvSpPr>
        <dsp:cNvPr id="0" name=""/>
        <dsp:cNvSpPr/>
      </dsp:nvSpPr>
      <dsp:spPr>
        <a:xfrm>
          <a:off x="1080675" y="2863059"/>
          <a:ext cx="1536705" cy="468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t-BR" sz="3200" b="1" kern="1200" dirty="0"/>
            <a:t>FUTURO</a:t>
          </a:r>
        </a:p>
      </dsp:txBody>
      <dsp:txXfrm>
        <a:off x="1080675" y="2863059"/>
        <a:ext cx="1536705" cy="46889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C18FB-DFF8-464B-AB00-6D969F0E1017}" type="datetimeFigureOut">
              <a:rPr lang="pt-BR" smtClean="0"/>
              <a:t>19/08/2016</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5F102-6646-4C0C-96EB-B9B494035C28}" type="slidenum">
              <a:rPr lang="pt-BR" smtClean="0"/>
              <a:t>‹nº›</a:t>
            </a:fld>
            <a:endParaRPr lang="pt-BR"/>
          </a:p>
        </p:txBody>
      </p:sp>
    </p:spTree>
    <p:extLst>
      <p:ext uri="{BB962C8B-B14F-4D97-AF65-F5344CB8AC3E}">
        <p14:creationId xmlns:p14="http://schemas.microsoft.com/office/powerpoint/2010/main" val="283436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548E9C-5C8A-4E59-845D-91171EDD16A6}" type="slidenum">
              <a:rPr lang="pt-BR" altLang="pt-BR">
                <a:latin typeface="Calibri" panose="020F0502020204030204" pitchFamily="34" charset="0"/>
              </a:rPr>
              <a:pPr eaLnBrk="1" hangingPunct="1"/>
              <a:t>8</a:t>
            </a:fld>
            <a:endParaRPr lang="pt-BR" altLang="pt-BR">
              <a:latin typeface="Calibri" panose="020F0502020204030204"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BR" altLang="pt-BR"/>
          </a:p>
        </p:txBody>
      </p:sp>
    </p:spTree>
    <p:extLst>
      <p:ext uri="{BB962C8B-B14F-4D97-AF65-F5344CB8AC3E}">
        <p14:creationId xmlns:p14="http://schemas.microsoft.com/office/powerpoint/2010/main" val="147962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0329F35-0DDA-421F-83A3-21AD01E6CA52}" type="datetimeFigureOut">
              <a:rPr lang="pt-BR" smtClean="0"/>
              <a:t>19/08/2016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F2B68B4-E13B-4DB8-B10D-6E768AAD9DA4}"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43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0329F35-0DDA-421F-83A3-21AD01E6CA52}" type="datetimeFigureOut">
              <a:rPr lang="pt-BR" smtClean="0"/>
              <a:t>19/08/2016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152527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0329F35-0DDA-421F-83A3-21AD01E6CA52}" type="datetimeFigureOut">
              <a:rPr lang="pt-BR" smtClean="0"/>
              <a:t>19/08/2016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1622326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0329F35-0DDA-421F-83A3-21AD01E6CA52}" type="datetimeFigureOut">
              <a:rPr lang="pt-BR" smtClean="0"/>
              <a:t>19/08/2016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353012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0329F35-0DDA-421F-83A3-21AD01E6CA52}" type="datetimeFigureOut">
              <a:rPr lang="pt-BR" smtClean="0"/>
              <a:t>19/08/2016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F2B68B4-E13B-4DB8-B10D-6E768AAD9DA4}"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57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0329F35-0DDA-421F-83A3-21AD01E6CA52}" type="datetimeFigureOut">
              <a:rPr lang="pt-BR" smtClean="0"/>
              <a:t>19/08/2016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370619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0329F35-0DDA-421F-83A3-21AD01E6CA52}" type="datetimeFigureOut">
              <a:rPr lang="pt-BR" smtClean="0"/>
              <a:t>19/08/2016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268848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0329F35-0DDA-421F-83A3-21AD01E6CA52}" type="datetimeFigureOut">
              <a:rPr lang="pt-BR" smtClean="0"/>
              <a:t>19/08/2016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2449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0329F35-0DDA-421F-83A3-21AD01E6CA52}" type="datetimeFigureOut">
              <a:rPr lang="pt-BR" smtClean="0"/>
              <a:t>19/08/2016</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75337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0329F35-0DDA-421F-83A3-21AD01E6CA52}" type="datetimeFigureOut">
              <a:rPr lang="pt-BR" smtClean="0"/>
              <a:t>19/08/2016</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2B68B4-E13B-4DB8-B10D-6E768AAD9DA4}" type="slidenum">
              <a:rPr lang="pt-BR" smtClean="0"/>
              <a:t>‹nº›</a:t>
            </a:fld>
            <a:endParaRPr lang="pt-BR"/>
          </a:p>
        </p:txBody>
      </p:sp>
    </p:spTree>
    <p:extLst>
      <p:ext uri="{BB962C8B-B14F-4D97-AF65-F5344CB8AC3E}">
        <p14:creationId xmlns:p14="http://schemas.microsoft.com/office/powerpoint/2010/main" val="967960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30329F35-0DDA-421F-83A3-21AD01E6CA52}" type="datetimeFigureOut">
              <a:rPr lang="pt-BR" smtClean="0"/>
              <a:t>19/08/2016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F2B68B4-E13B-4DB8-B10D-6E768AAD9DA4}" type="slidenum">
              <a:rPr lang="pt-BR" smtClean="0"/>
              <a:t>‹nº›</a:t>
            </a:fld>
            <a:endParaRPr lang="pt-BR"/>
          </a:p>
        </p:txBody>
      </p:sp>
    </p:spTree>
    <p:extLst>
      <p:ext uri="{BB962C8B-B14F-4D97-AF65-F5344CB8AC3E}">
        <p14:creationId xmlns:p14="http://schemas.microsoft.com/office/powerpoint/2010/main" val="43746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0329F35-0DDA-421F-83A3-21AD01E6CA52}" type="datetimeFigureOut">
              <a:rPr lang="pt-BR" smtClean="0"/>
              <a:t>19/08/2016</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F2B68B4-E13B-4DB8-B10D-6E768AAD9DA4}"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880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7585" y="2743201"/>
            <a:ext cx="11067690" cy="1535502"/>
          </a:xfrm>
        </p:spPr>
        <p:txBody>
          <a:bodyPr>
            <a:noAutofit/>
          </a:bodyPr>
          <a:lstStyle/>
          <a:p>
            <a:pPr algn="ctr"/>
            <a:r>
              <a:rPr lang="pt-BR" sz="4800" b="1" dirty="0">
                <a:solidFill>
                  <a:srgbClr val="006600"/>
                </a:solidFill>
                <a:latin typeface="Britannic Bold" panose="020B0903060703020204" pitchFamily="34" charset="0"/>
              </a:rPr>
              <a:t>Formação de Professores e uso de Tecnologias</a:t>
            </a:r>
            <a:endParaRPr lang="pt-BR" sz="4800" dirty="0">
              <a:solidFill>
                <a:srgbClr val="006600"/>
              </a:solidFill>
              <a:latin typeface="Britannic Bold" panose="020B0903060703020204" pitchFamily="34" charset="0"/>
            </a:endParaRPr>
          </a:p>
        </p:txBody>
      </p:sp>
      <p:sp>
        <p:nvSpPr>
          <p:cNvPr id="3" name="Subtítulo 2"/>
          <p:cNvSpPr>
            <a:spLocks noGrp="1"/>
          </p:cNvSpPr>
          <p:nvPr>
            <p:ph type="subTitle" idx="1"/>
          </p:nvPr>
        </p:nvSpPr>
        <p:spPr>
          <a:xfrm>
            <a:off x="1524000" y="5080958"/>
            <a:ext cx="9871494" cy="1121434"/>
          </a:xfrm>
        </p:spPr>
        <p:txBody>
          <a:bodyPr>
            <a:noAutofit/>
          </a:bodyPr>
          <a:lstStyle/>
          <a:p>
            <a:pPr algn="r"/>
            <a:r>
              <a:rPr lang="pt-BR" sz="3200" b="1" dirty="0">
                <a:solidFill>
                  <a:schemeClr val="bg2">
                    <a:lumMod val="50000"/>
                  </a:schemeClr>
                </a:solidFill>
                <a:latin typeface="Britannic Bold" panose="020B0903060703020204" pitchFamily="34" charset="0"/>
              </a:rPr>
              <a:t>Vani Moreira Kenski</a:t>
            </a:r>
          </a:p>
          <a:p>
            <a:pPr algn="r"/>
            <a:r>
              <a:rPr lang="pt-BR" sz="3200" b="1" dirty="0">
                <a:solidFill>
                  <a:schemeClr val="bg2">
                    <a:lumMod val="50000"/>
                  </a:schemeClr>
                </a:solidFill>
                <a:latin typeface="Britannic Bold" panose="020B0903060703020204" pitchFamily="34" charset="0"/>
              </a:rPr>
              <a:t>Universidade de São Paulo/USP</a:t>
            </a:r>
          </a:p>
        </p:txBody>
      </p:sp>
      <p:pic>
        <p:nvPicPr>
          <p:cNvPr id="4" name="Imagem 3"/>
          <p:cNvPicPr>
            <a:picLocks noChangeAspect="1"/>
          </p:cNvPicPr>
          <p:nvPr/>
        </p:nvPicPr>
        <p:blipFill>
          <a:blip r:embed="rId2"/>
          <a:stretch>
            <a:fillRect/>
          </a:stretch>
        </p:blipFill>
        <p:spPr>
          <a:xfrm>
            <a:off x="306532" y="134650"/>
            <a:ext cx="4542559" cy="2263493"/>
          </a:xfrm>
          <a:prstGeom prst="rect">
            <a:avLst/>
          </a:prstGeom>
        </p:spPr>
      </p:pic>
    </p:spTree>
    <p:extLst>
      <p:ext uri="{BB962C8B-B14F-4D97-AF65-F5344CB8AC3E}">
        <p14:creationId xmlns:p14="http://schemas.microsoft.com/office/powerpoint/2010/main" val="2615850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155" y="166255"/>
            <a:ext cx="12373155" cy="791277"/>
          </a:xfrm>
        </p:spPr>
        <p:txBody>
          <a:bodyPr>
            <a:noAutofit/>
          </a:bodyPr>
          <a:lstStyle/>
          <a:p>
            <a:pPr algn="ctr">
              <a:lnSpc>
                <a:spcPts val="4000"/>
              </a:lnSpc>
              <a:spcBef>
                <a:spcPts val="1200"/>
              </a:spcBef>
              <a:spcAft>
                <a:spcPts val="600"/>
              </a:spcAft>
            </a:pPr>
            <a:r>
              <a:rPr lang="pt-BR" sz="4000" b="1" dirty="0">
                <a:solidFill>
                  <a:srgbClr val="006600"/>
                </a:solidFill>
                <a:latin typeface="+mn-lt"/>
              </a:rPr>
              <a:t>Novas tecnologias exigem novas práticas! </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899060103"/>
              </p:ext>
            </p:extLst>
          </p:nvPr>
        </p:nvGraphicFramePr>
        <p:xfrm>
          <a:off x="733245" y="1343027"/>
          <a:ext cx="10363380" cy="4917438"/>
        </p:xfrm>
        <a:graphic>
          <a:graphicData uri="http://schemas.openxmlformats.org/drawingml/2006/table">
            <a:tbl>
              <a:tblPr firstRow="1" bandRow="1">
                <a:tableStyleId>{5C22544A-7EE6-4342-B048-85BDC9FD1C3A}</a:tableStyleId>
              </a:tblPr>
              <a:tblGrid>
                <a:gridCol w="3454460">
                  <a:extLst>
                    <a:ext uri="{9D8B030D-6E8A-4147-A177-3AD203B41FA5}">
                      <a16:colId xmlns:a16="http://schemas.microsoft.com/office/drawing/2014/main" val="1271665903"/>
                    </a:ext>
                  </a:extLst>
                </a:gridCol>
                <a:gridCol w="3454460">
                  <a:extLst>
                    <a:ext uri="{9D8B030D-6E8A-4147-A177-3AD203B41FA5}">
                      <a16:colId xmlns:a16="http://schemas.microsoft.com/office/drawing/2014/main" val="2231082258"/>
                    </a:ext>
                  </a:extLst>
                </a:gridCol>
                <a:gridCol w="3454460">
                  <a:extLst>
                    <a:ext uri="{9D8B030D-6E8A-4147-A177-3AD203B41FA5}">
                      <a16:colId xmlns:a16="http://schemas.microsoft.com/office/drawing/2014/main" val="3027583638"/>
                    </a:ext>
                  </a:extLst>
                </a:gridCol>
              </a:tblGrid>
              <a:tr h="546382">
                <a:tc>
                  <a:txBody>
                    <a:bodyPr/>
                    <a:lstStyle/>
                    <a:p>
                      <a:pPr algn="ctr"/>
                      <a:r>
                        <a:rPr lang="pt-BR" sz="2800" dirty="0"/>
                        <a:t>CARACTERÍSTICAS</a:t>
                      </a:r>
                    </a:p>
                  </a:txBody>
                  <a:tcPr>
                    <a:solidFill>
                      <a:schemeClr val="tx1"/>
                    </a:solidFill>
                  </a:tcPr>
                </a:tc>
                <a:tc>
                  <a:txBody>
                    <a:bodyPr/>
                    <a:lstStyle/>
                    <a:p>
                      <a:pPr algn="ctr"/>
                      <a:r>
                        <a:rPr lang="pt-BR" sz="2800" dirty="0"/>
                        <a:t>LOUSA </a:t>
                      </a:r>
                    </a:p>
                  </a:txBody>
                  <a:tcPr>
                    <a:solidFill>
                      <a:schemeClr val="tx1"/>
                    </a:solidFill>
                  </a:tcPr>
                </a:tc>
                <a:tc>
                  <a:txBody>
                    <a:bodyPr/>
                    <a:lstStyle/>
                    <a:p>
                      <a:pPr algn="ctr"/>
                      <a:r>
                        <a:rPr lang="pt-BR" sz="2800" dirty="0"/>
                        <a:t>IPHONE</a:t>
                      </a:r>
                    </a:p>
                  </a:txBody>
                  <a:tcPr>
                    <a:solidFill>
                      <a:schemeClr val="tx1"/>
                    </a:solidFill>
                  </a:tcPr>
                </a:tc>
                <a:extLst>
                  <a:ext uri="{0D108BD9-81ED-4DB2-BD59-A6C34878D82A}">
                    <a16:rowId xmlns:a16="http://schemas.microsoft.com/office/drawing/2014/main" val="750346192"/>
                  </a:ext>
                </a:extLst>
              </a:tr>
              <a:tr h="546382">
                <a:tc>
                  <a:txBody>
                    <a:bodyPr/>
                    <a:lstStyle/>
                    <a:p>
                      <a:r>
                        <a:rPr lang="pt-BR" sz="2800" dirty="0">
                          <a:solidFill>
                            <a:srgbClr val="800000"/>
                          </a:solidFill>
                        </a:rPr>
                        <a:t>RECURSO</a:t>
                      </a:r>
                    </a:p>
                  </a:txBody>
                  <a:tcPr>
                    <a:solidFill>
                      <a:schemeClr val="accent6">
                        <a:lumMod val="20000"/>
                        <a:lumOff val="80000"/>
                      </a:schemeClr>
                    </a:solidFill>
                  </a:tcPr>
                </a:tc>
                <a:tc>
                  <a:txBody>
                    <a:bodyPr/>
                    <a:lstStyle/>
                    <a:p>
                      <a:r>
                        <a:rPr lang="pt-BR" sz="2800" i="1" dirty="0">
                          <a:solidFill>
                            <a:schemeClr val="tx1"/>
                          </a:solidFill>
                        </a:rPr>
                        <a:t>Fixo </a:t>
                      </a:r>
                    </a:p>
                  </a:txBody>
                  <a:tcPr>
                    <a:solidFill>
                      <a:schemeClr val="accent6">
                        <a:lumMod val="20000"/>
                        <a:lumOff val="80000"/>
                      </a:schemeClr>
                    </a:solidFill>
                  </a:tcPr>
                </a:tc>
                <a:tc>
                  <a:txBody>
                    <a:bodyPr/>
                    <a:lstStyle/>
                    <a:p>
                      <a:r>
                        <a:rPr lang="pt-BR" sz="2800" b="1" dirty="0">
                          <a:solidFill>
                            <a:srgbClr val="800000"/>
                          </a:solidFill>
                        </a:rPr>
                        <a:t>Móvel</a:t>
                      </a:r>
                    </a:p>
                  </a:txBody>
                  <a:tcPr>
                    <a:solidFill>
                      <a:schemeClr val="accent6">
                        <a:lumMod val="20000"/>
                        <a:lumOff val="80000"/>
                      </a:schemeClr>
                    </a:solidFill>
                  </a:tcPr>
                </a:tc>
                <a:extLst>
                  <a:ext uri="{0D108BD9-81ED-4DB2-BD59-A6C34878D82A}">
                    <a16:rowId xmlns:a16="http://schemas.microsoft.com/office/drawing/2014/main" val="1646286690"/>
                  </a:ext>
                </a:extLst>
              </a:tr>
              <a:tr h="546382">
                <a:tc>
                  <a:txBody>
                    <a:bodyPr/>
                    <a:lstStyle/>
                    <a:p>
                      <a:r>
                        <a:rPr lang="pt-BR" sz="2800" dirty="0">
                          <a:solidFill>
                            <a:srgbClr val="800000"/>
                          </a:solidFill>
                        </a:rPr>
                        <a:t>ESPAÇO </a:t>
                      </a:r>
                    </a:p>
                  </a:txBody>
                  <a:tcPr>
                    <a:solidFill>
                      <a:schemeClr val="accent6">
                        <a:lumMod val="40000"/>
                        <a:lumOff val="60000"/>
                      </a:schemeClr>
                    </a:solidFill>
                  </a:tcPr>
                </a:tc>
                <a:tc>
                  <a:txBody>
                    <a:bodyPr/>
                    <a:lstStyle/>
                    <a:p>
                      <a:r>
                        <a:rPr lang="pt-BR" sz="2800" i="1" dirty="0">
                          <a:solidFill>
                            <a:schemeClr val="tx1"/>
                          </a:solidFill>
                        </a:rPr>
                        <a:t>Definido</a:t>
                      </a:r>
                    </a:p>
                  </a:txBody>
                  <a:tcPr>
                    <a:solidFill>
                      <a:schemeClr val="accent6">
                        <a:lumMod val="40000"/>
                        <a:lumOff val="60000"/>
                      </a:schemeClr>
                    </a:solidFill>
                  </a:tcPr>
                </a:tc>
                <a:tc>
                  <a:txBody>
                    <a:bodyPr/>
                    <a:lstStyle/>
                    <a:p>
                      <a:r>
                        <a:rPr lang="pt-BR" sz="2800" b="1" dirty="0">
                          <a:solidFill>
                            <a:srgbClr val="800000"/>
                          </a:solidFill>
                        </a:rPr>
                        <a:t>Indefinido</a:t>
                      </a:r>
                    </a:p>
                  </a:txBody>
                  <a:tcPr>
                    <a:solidFill>
                      <a:schemeClr val="accent6">
                        <a:lumMod val="40000"/>
                        <a:lumOff val="60000"/>
                      </a:schemeClr>
                    </a:solidFill>
                  </a:tcPr>
                </a:tc>
                <a:extLst>
                  <a:ext uri="{0D108BD9-81ED-4DB2-BD59-A6C34878D82A}">
                    <a16:rowId xmlns:a16="http://schemas.microsoft.com/office/drawing/2014/main" val="2469132185"/>
                  </a:ext>
                </a:extLst>
              </a:tr>
              <a:tr h="546382">
                <a:tc>
                  <a:txBody>
                    <a:bodyPr/>
                    <a:lstStyle/>
                    <a:p>
                      <a:r>
                        <a:rPr lang="pt-BR" sz="2800" dirty="0">
                          <a:solidFill>
                            <a:srgbClr val="800000"/>
                          </a:solidFill>
                        </a:rPr>
                        <a:t>TEMPO</a:t>
                      </a:r>
                    </a:p>
                  </a:txBody>
                  <a:tcPr>
                    <a:solidFill>
                      <a:schemeClr val="accent6">
                        <a:lumMod val="20000"/>
                        <a:lumOff val="80000"/>
                      </a:schemeClr>
                    </a:solidFill>
                  </a:tcPr>
                </a:tc>
                <a:tc>
                  <a:txBody>
                    <a:bodyPr/>
                    <a:lstStyle/>
                    <a:p>
                      <a:r>
                        <a:rPr lang="pt-BR" sz="2800" i="1" dirty="0">
                          <a:solidFill>
                            <a:schemeClr val="tx1"/>
                          </a:solidFill>
                        </a:rPr>
                        <a:t>Delimitado</a:t>
                      </a:r>
                    </a:p>
                  </a:txBody>
                  <a:tcPr>
                    <a:solidFill>
                      <a:schemeClr val="accent6">
                        <a:lumMod val="20000"/>
                        <a:lumOff val="80000"/>
                      </a:schemeClr>
                    </a:solidFill>
                  </a:tcPr>
                </a:tc>
                <a:tc>
                  <a:txBody>
                    <a:bodyPr/>
                    <a:lstStyle/>
                    <a:p>
                      <a:r>
                        <a:rPr lang="pt-BR" sz="2800" b="1" dirty="0">
                          <a:solidFill>
                            <a:srgbClr val="800000"/>
                          </a:solidFill>
                        </a:rPr>
                        <a:t>Ilimitado</a:t>
                      </a:r>
                    </a:p>
                  </a:txBody>
                  <a:tcPr>
                    <a:solidFill>
                      <a:schemeClr val="accent6">
                        <a:lumMod val="20000"/>
                        <a:lumOff val="80000"/>
                      </a:schemeClr>
                    </a:solidFill>
                  </a:tcPr>
                </a:tc>
                <a:extLst>
                  <a:ext uri="{0D108BD9-81ED-4DB2-BD59-A6C34878D82A}">
                    <a16:rowId xmlns:a16="http://schemas.microsoft.com/office/drawing/2014/main" val="2763573510"/>
                  </a:ext>
                </a:extLst>
              </a:tr>
              <a:tr h="546382">
                <a:tc>
                  <a:txBody>
                    <a:bodyPr/>
                    <a:lstStyle/>
                    <a:p>
                      <a:r>
                        <a:rPr lang="pt-BR" sz="2800" dirty="0">
                          <a:solidFill>
                            <a:srgbClr val="800000"/>
                          </a:solidFill>
                        </a:rPr>
                        <a:t>INFORMAÇÃO</a:t>
                      </a:r>
                    </a:p>
                  </a:txBody>
                  <a:tcPr>
                    <a:solidFill>
                      <a:schemeClr val="accent6">
                        <a:lumMod val="40000"/>
                        <a:lumOff val="60000"/>
                      </a:schemeClr>
                    </a:solidFill>
                  </a:tcPr>
                </a:tc>
                <a:tc>
                  <a:txBody>
                    <a:bodyPr/>
                    <a:lstStyle/>
                    <a:p>
                      <a:r>
                        <a:rPr lang="pt-BR" sz="2800" i="1" dirty="0">
                          <a:solidFill>
                            <a:schemeClr val="tx1"/>
                          </a:solidFill>
                        </a:rPr>
                        <a:t>Vazio</a:t>
                      </a:r>
                    </a:p>
                  </a:txBody>
                  <a:tcPr>
                    <a:solidFill>
                      <a:schemeClr val="accent6">
                        <a:lumMod val="40000"/>
                        <a:lumOff val="60000"/>
                      </a:schemeClr>
                    </a:solidFill>
                  </a:tcPr>
                </a:tc>
                <a:tc>
                  <a:txBody>
                    <a:bodyPr/>
                    <a:lstStyle/>
                    <a:p>
                      <a:r>
                        <a:rPr lang="pt-BR" sz="2800" b="1" dirty="0">
                          <a:solidFill>
                            <a:srgbClr val="800000"/>
                          </a:solidFill>
                        </a:rPr>
                        <a:t>Cheio</a:t>
                      </a:r>
                    </a:p>
                  </a:txBody>
                  <a:tcPr>
                    <a:solidFill>
                      <a:schemeClr val="accent6">
                        <a:lumMod val="40000"/>
                        <a:lumOff val="60000"/>
                      </a:schemeClr>
                    </a:solidFill>
                  </a:tcPr>
                </a:tc>
                <a:extLst>
                  <a:ext uri="{0D108BD9-81ED-4DB2-BD59-A6C34878D82A}">
                    <a16:rowId xmlns:a16="http://schemas.microsoft.com/office/drawing/2014/main" val="983288799"/>
                  </a:ext>
                </a:extLst>
              </a:tr>
              <a:tr h="546382">
                <a:tc>
                  <a:txBody>
                    <a:bodyPr/>
                    <a:lstStyle/>
                    <a:p>
                      <a:r>
                        <a:rPr lang="pt-BR" sz="2800" dirty="0">
                          <a:solidFill>
                            <a:srgbClr val="800000"/>
                          </a:solidFill>
                        </a:rPr>
                        <a:t>COMUNICAÇÃO </a:t>
                      </a:r>
                    </a:p>
                  </a:txBody>
                  <a:tcPr>
                    <a:solidFill>
                      <a:schemeClr val="accent6">
                        <a:lumMod val="20000"/>
                        <a:lumOff val="80000"/>
                      </a:schemeClr>
                    </a:solidFill>
                  </a:tcPr>
                </a:tc>
                <a:tc>
                  <a:txBody>
                    <a:bodyPr/>
                    <a:lstStyle/>
                    <a:p>
                      <a:r>
                        <a:rPr lang="pt-BR" sz="2800" i="1" dirty="0">
                          <a:solidFill>
                            <a:schemeClr val="tx1"/>
                          </a:solidFill>
                        </a:rPr>
                        <a:t>Unidirecional</a:t>
                      </a:r>
                    </a:p>
                  </a:txBody>
                  <a:tcPr>
                    <a:solidFill>
                      <a:schemeClr val="accent6">
                        <a:lumMod val="20000"/>
                        <a:lumOff val="80000"/>
                      </a:schemeClr>
                    </a:solidFill>
                  </a:tcPr>
                </a:tc>
                <a:tc>
                  <a:txBody>
                    <a:bodyPr/>
                    <a:lstStyle/>
                    <a:p>
                      <a:r>
                        <a:rPr lang="pt-BR" sz="2800" b="1" dirty="0">
                          <a:solidFill>
                            <a:srgbClr val="800000"/>
                          </a:solidFill>
                        </a:rPr>
                        <a:t>Multidirecional</a:t>
                      </a:r>
                    </a:p>
                  </a:txBody>
                  <a:tcPr>
                    <a:solidFill>
                      <a:schemeClr val="accent6">
                        <a:lumMod val="20000"/>
                        <a:lumOff val="80000"/>
                      </a:schemeClr>
                    </a:solidFill>
                  </a:tcPr>
                </a:tc>
                <a:extLst>
                  <a:ext uri="{0D108BD9-81ED-4DB2-BD59-A6C34878D82A}">
                    <a16:rowId xmlns:a16="http://schemas.microsoft.com/office/drawing/2014/main" val="854064775"/>
                  </a:ext>
                </a:extLst>
              </a:tr>
              <a:tr h="546382">
                <a:tc>
                  <a:txBody>
                    <a:bodyPr/>
                    <a:lstStyle/>
                    <a:p>
                      <a:r>
                        <a:rPr lang="pt-BR" sz="2800" dirty="0">
                          <a:solidFill>
                            <a:srgbClr val="800000"/>
                          </a:solidFill>
                        </a:rPr>
                        <a:t>ATENÇÃO</a:t>
                      </a:r>
                    </a:p>
                  </a:txBody>
                  <a:tcPr>
                    <a:solidFill>
                      <a:schemeClr val="accent6">
                        <a:lumMod val="40000"/>
                        <a:lumOff val="60000"/>
                      </a:schemeClr>
                    </a:solidFill>
                  </a:tcPr>
                </a:tc>
                <a:tc>
                  <a:txBody>
                    <a:bodyPr/>
                    <a:lstStyle/>
                    <a:p>
                      <a:r>
                        <a:rPr lang="pt-BR" sz="2800" i="1" dirty="0">
                          <a:solidFill>
                            <a:schemeClr val="tx1"/>
                          </a:solidFill>
                        </a:rPr>
                        <a:t>Convergente</a:t>
                      </a:r>
                    </a:p>
                  </a:txBody>
                  <a:tcPr>
                    <a:solidFill>
                      <a:schemeClr val="accent6">
                        <a:lumMod val="40000"/>
                        <a:lumOff val="60000"/>
                      </a:schemeClr>
                    </a:solidFill>
                  </a:tcPr>
                </a:tc>
                <a:tc>
                  <a:txBody>
                    <a:bodyPr/>
                    <a:lstStyle/>
                    <a:p>
                      <a:r>
                        <a:rPr lang="pt-BR" sz="2800" b="1" dirty="0">
                          <a:solidFill>
                            <a:srgbClr val="800000"/>
                          </a:solidFill>
                        </a:rPr>
                        <a:t>Múltiplas </a:t>
                      </a:r>
                    </a:p>
                  </a:txBody>
                  <a:tcPr>
                    <a:solidFill>
                      <a:schemeClr val="accent6">
                        <a:lumMod val="40000"/>
                        <a:lumOff val="60000"/>
                      </a:schemeClr>
                    </a:solidFill>
                  </a:tcPr>
                </a:tc>
                <a:extLst>
                  <a:ext uri="{0D108BD9-81ED-4DB2-BD59-A6C34878D82A}">
                    <a16:rowId xmlns:a16="http://schemas.microsoft.com/office/drawing/2014/main" val="243101605"/>
                  </a:ext>
                </a:extLst>
              </a:tr>
              <a:tr h="546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800" dirty="0">
                          <a:solidFill>
                            <a:srgbClr val="800000"/>
                          </a:solidFill>
                        </a:rPr>
                        <a:t>HIERARQUIA</a:t>
                      </a:r>
                    </a:p>
                  </a:txBody>
                  <a:tcPr>
                    <a:solidFill>
                      <a:schemeClr val="accent6">
                        <a:lumMod val="20000"/>
                        <a:lumOff val="80000"/>
                      </a:schemeClr>
                    </a:solidFill>
                  </a:tcPr>
                </a:tc>
                <a:tc>
                  <a:txBody>
                    <a:bodyPr/>
                    <a:lstStyle/>
                    <a:p>
                      <a:r>
                        <a:rPr lang="pt-BR" sz="2800" i="1" dirty="0">
                          <a:solidFill>
                            <a:schemeClr val="tx1"/>
                          </a:solidFill>
                        </a:rPr>
                        <a:t>Vertical</a:t>
                      </a:r>
                    </a:p>
                  </a:txBody>
                  <a:tcPr>
                    <a:solidFill>
                      <a:schemeClr val="accent6">
                        <a:lumMod val="20000"/>
                        <a:lumOff val="80000"/>
                      </a:schemeClr>
                    </a:solidFill>
                  </a:tcPr>
                </a:tc>
                <a:tc>
                  <a:txBody>
                    <a:bodyPr/>
                    <a:lstStyle/>
                    <a:p>
                      <a:r>
                        <a:rPr lang="pt-BR" sz="2800" b="1" dirty="0">
                          <a:solidFill>
                            <a:srgbClr val="800000"/>
                          </a:solidFill>
                        </a:rPr>
                        <a:t>Horizontal</a:t>
                      </a:r>
                    </a:p>
                  </a:txBody>
                  <a:tcPr>
                    <a:solidFill>
                      <a:schemeClr val="accent6">
                        <a:lumMod val="20000"/>
                        <a:lumOff val="80000"/>
                      </a:schemeClr>
                    </a:solidFill>
                  </a:tcPr>
                </a:tc>
                <a:extLst>
                  <a:ext uri="{0D108BD9-81ED-4DB2-BD59-A6C34878D82A}">
                    <a16:rowId xmlns:a16="http://schemas.microsoft.com/office/drawing/2014/main" val="2329410468"/>
                  </a:ext>
                </a:extLst>
              </a:tr>
              <a:tr h="546382">
                <a:tc>
                  <a:txBody>
                    <a:bodyPr/>
                    <a:lstStyle/>
                    <a:p>
                      <a:r>
                        <a:rPr lang="pt-BR" sz="2800" dirty="0">
                          <a:solidFill>
                            <a:srgbClr val="800000"/>
                          </a:solidFill>
                        </a:rPr>
                        <a:t>USO </a:t>
                      </a:r>
                    </a:p>
                  </a:txBody>
                  <a:tcPr>
                    <a:solidFill>
                      <a:schemeClr val="accent6">
                        <a:lumMod val="40000"/>
                        <a:lumOff val="60000"/>
                      </a:schemeClr>
                    </a:solidFill>
                  </a:tcPr>
                </a:tc>
                <a:tc>
                  <a:txBody>
                    <a:bodyPr/>
                    <a:lstStyle/>
                    <a:p>
                      <a:r>
                        <a:rPr lang="pt-BR" sz="2800" i="1" dirty="0">
                          <a:solidFill>
                            <a:schemeClr val="tx1"/>
                          </a:solidFill>
                        </a:rPr>
                        <a:t>Coletivo</a:t>
                      </a:r>
                    </a:p>
                  </a:txBody>
                  <a:tcPr>
                    <a:solidFill>
                      <a:schemeClr val="accent6">
                        <a:lumMod val="40000"/>
                        <a:lumOff val="60000"/>
                      </a:schemeClr>
                    </a:solidFill>
                  </a:tcPr>
                </a:tc>
                <a:tc>
                  <a:txBody>
                    <a:bodyPr/>
                    <a:lstStyle/>
                    <a:p>
                      <a:r>
                        <a:rPr lang="pt-BR" sz="2800" b="1" dirty="0">
                          <a:solidFill>
                            <a:srgbClr val="800000"/>
                          </a:solidFill>
                        </a:rPr>
                        <a:t>Individual</a:t>
                      </a:r>
                    </a:p>
                  </a:txBody>
                  <a:tcPr>
                    <a:solidFill>
                      <a:schemeClr val="accent6">
                        <a:lumMod val="40000"/>
                        <a:lumOff val="60000"/>
                      </a:schemeClr>
                    </a:solidFill>
                  </a:tcPr>
                </a:tc>
                <a:extLst>
                  <a:ext uri="{0D108BD9-81ED-4DB2-BD59-A6C34878D82A}">
                    <a16:rowId xmlns:a16="http://schemas.microsoft.com/office/drawing/2014/main" val="1982488874"/>
                  </a:ext>
                </a:extLst>
              </a:tr>
            </a:tbl>
          </a:graphicData>
        </a:graphic>
      </p:graphicFrame>
      <p:sp>
        <p:nvSpPr>
          <p:cNvPr id="5" name="CaixaDeTexto 4"/>
          <p:cNvSpPr txBox="1"/>
          <p:nvPr/>
        </p:nvSpPr>
        <p:spPr>
          <a:xfrm>
            <a:off x="6943725" y="6346192"/>
            <a:ext cx="4657725" cy="369332"/>
          </a:xfrm>
          <a:prstGeom prst="rect">
            <a:avLst/>
          </a:prstGeom>
          <a:noFill/>
        </p:spPr>
        <p:txBody>
          <a:bodyPr wrap="square" rtlCol="0">
            <a:spAutoFit/>
          </a:bodyPr>
          <a:lstStyle/>
          <a:p>
            <a:r>
              <a:rPr lang="pt-BR" dirty="0"/>
              <a:t>Baseado em Nóvoa, A. (2014)</a:t>
            </a:r>
          </a:p>
        </p:txBody>
      </p:sp>
    </p:spTree>
    <p:extLst>
      <p:ext uri="{BB962C8B-B14F-4D97-AF65-F5344CB8AC3E}">
        <p14:creationId xmlns:p14="http://schemas.microsoft.com/office/powerpoint/2010/main" val="2943554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i="1" dirty="0">
                <a:solidFill>
                  <a:srgbClr val="006600"/>
                </a:solidFill>
                <a:latin typeface="+mn-lt"/>
              </a:rPr>
              <a:t>Formação de professores para novos tempos</a:t>
            </a:r>
            <a:endParaRPr lang="pt-BR" sz="4000" dirty="0">
              <a:solidFill>
                <a:srgbClr val="006600"/>
              </a:solidFill>
              <a:latin typeface="+mn-lt"/>
            </a:endParaRPr>
          </a:p>
        </p:txBody>
      </p:sp>
      <p:sp>
        <p:nvSpPr>
          <p:cNvPr id="3" name="Espaço Reservado para Conteúdo 2"/>
          <p:cNvSpPr>
            <a:spLocks noGrp="1"/>
          </p:cNvSpPr>
          <p:nvPr>
            <p:ph idx="1"/>
          </p:nvPr>
        </p:nvSpPr>
        <p:spPr>
          <a:xfrm>
            <a:off x="577970" y="2522269"/>
            <a:ext cx="11076317" cy="3498969"/>
          </a:xfrm>
        </p:spPr>
        <p:txBody>
          <a:bodyPr>
            <a:normAutofit fontScale="92500" lnSpcReduction="20000"/>
          </a:bodyPr>
          <a:lstStyle/>
          <a:p>
            <a:pPr>
              <a:buFont typeface="Wingdings" panose="05000000000000000000" pitchFamily="2" charset="2"/>
              <a:buChar char="v"/>
            </a:pPr>
            <a:r>
              <a:rPr lang="pt-BR" dirty="0"/>
              <a:t> </a:t>
            </a:r>
            <a:r>
              <a:rPr lang="pt-BR" sz="2800" b="1" dirty="0"/>
              <a:t>Integração </a:t>
            </a:r>
            <a:r>
              <a:rPr lang="pt-BR" sz="2800" dirty="0"/>
              <a:t>permanente </a:t>
            </a:r>
            <a:r>
              <a:rPr lang="pt-BR" sz="2800" b="1" dirty="0"/>
              <a:t>teoria e prática</a:t>
            </a:r>
          </a:p>
          <a:p>
            <a:pPr>
              <a:buFont typeface="Wingdings" panose="05000000000000000000" pitchFamily="2" charset="2"/>
              <a:buChar char="v"/>
            </a:pPr>
            <a:r>
              <a:rPr lang="pt-BR" sz="2800" dirty="0"/>
              <a:t> </a:t>
            </a:r>
            <a:r>
              <a:rPr lang="pt-BR" sz="2800" b="1" dirty="0"/>
              <a:t>Participação</a:t>
            </a:r>
            <a:r>
              <a:rPr lang="pt-BR" sz="2800" dirty="0"/>
              <a:t> na realidade dos múltiplos espaços de atuação docente </a:t>
            </a:r>
          </a:p>
          <a:p>
            <a:pPr>
              <a:buFont typeface="Wingdings" panose="05000000000000000000" pitchFamily="2" charset="2"/>
              <a:buChar char="v"/>
            </a:pPr>
            <a:r>
              <a:rPr lang="pt-BR" sz="2800" dirty="0"/>
              <a:t> </a:t>
            </a:r>
            <a:r>
              <a:rPr lang="pt-BR" sz="2800" b="1" dirty="0"/>
              <a:t>Gestão</a:t>
            </a:r>
            <a:r>
              <a:rPr lang="pt-BR" sz="2800" dirty="0"/>
              <a:t> de diferentes espaços educacionais </a:t>
            </a:r>
          </a:p>
          <a:p>
            <a:pPr>
              <a:buFont typeface="Wingdings" panose="05000000000000000000" pitchFamily="2" charset="2"/>
              <a:buChar char="v"/>
            </a:pPr>
            <a:r>
              <a:rPr lang="pt-BR" sz="2800" dirty="0"/>
              <a:t> </a:t>
            </a:r>
            <a:r>
              <a:rPr lang="pt-BR" sz="2800" b="1" dirty="0"/>
              <a:t>Prática pedagógica midiatizada </a:t>
            </a:r>
            <a:r>
              <a:rPr lang="pt-BR" sz="2800" dirty="0"/>
              <a:t>em todos os momentos de formação</a:t>
            </a:r>
          </a:p>
          <a:p>
            <a:pPr>
              <a:buFont typeface="Wingdings" panose="05000000000000000000" pitchFamily="2" charset="2"/>
              <a:buChar char="v"/>
            </a:pPr>
            <a:r>
              <a:rPr lang="pt-BR" sz="2800" dirty="0"/>
              <a:t> </a:t>
            </a:r>
            <a:r>
              <a:rPr lang="pt-BR" sz="2800" b="1" dirty="0"/>
              <a:t>Lideranças</a:t>
            </a:r>
            <a:r>
              <a:rPr lang="pt-BR" sz="2800" dirty="0"/>
              <a:t> discentes em ações didáticas diferenciadas </a:t>
            </a:r>
          </a:p>
          <a:p>
            <a:pPr>
              <a:buFont typeface="Wingdings" panose="05000000000000000000" pitchFamily="2" charset="2"/>
              <a:buChar char="v"/>
            </a:pPr>
            <a:r>
              <a:rPr lang="pt-BR" sz="2800" dirty="0"/>
              <a:t> Vivenciar </a:t>
            </a:r>
            <a:r>
              <a:rPr lang="pt-BR" sz="2800" b="1" dirty="0"/>
              <a:t>desafios didáticos </a:t>
            </a:r>
            <a:r>
              <a:rPr lang="pt-BR" sz="2800" dirty="0"/>
              <a:t>para ação:</a:t>
            </a:r>
          </a:p>
          <a:p>
            <a:pPr marL="1431925" lvl="1" indent="-354013">
              <a:buFont typeface="Wingdings" panose="05000000000000000000" pitchFamily="2" charset="2"/>
              <a:buChar char="v"/>
              <a:tabLst>
                <a:tab pos="1258888" algn="l"/>
              </a:tabLst>
            </a:pPr>
            <a:r>
              <a:rPr lang="pt-BR" sz="2600" dirty="0"/>
              <a:t>  individual e grupal</a:t>
            </a:r>
          </a:p>
          <a:p>
            <a:pPr marL="1258888" lvl="1" indent="-180975">
              <a:buFont typeface="Wingdings" panose="05000000000000000000" pitchFamily="2" charset="2"/>
              <a:buChar char="v"/>
              <a:tabLst>
                <a:tab pos="1258888" algn="l"/>
              </a:tabLst>
            </a:pPr>
            <a:r>
              <a:rPr lang="pt-BR" sz="2600" dirty="0"/>
              <a:t>   cooperativa e colaborativa. </a:t>
            </a:r>
          </a:p>
          <a:p>
            <a:endParaRPr lang="pt-BR" dirty="0"/>
          </a:p>
        </p:txBody>
      </p:sp>
      <p:sp>
        <p:nvSpPr>
          <p:cNvPr id="4" name="Retângulo 3"/>
          <p:cNvSpPr/>
          <p:nvPr/>
        </p:nvSpPr>
        <p:spPr>
          <a:xfrm>
            <a:off x="1181820" y="1837427"/>
            <a:ext cx="9973860" cy="584775"/>
          </a:xfrm>
          <a:prstGeom prst="rect">
            <a:avLst/>
          </a:prstGeom>
        </p:spPr>
        <p:txBody>
          <a:bodyPr wrap="square">
            <a:spAutoFit/>
          </a:bodyPr>
          <a:lstStyle/>
          <a:p>
            <a:pPr algn="ctr">
              <a:buFont typeface="Wingdings" panose="05000000000000000000" pitchFamily="2" charset="2"/>
              <a:buChar char="ü"/>
            </a:pPr>
            <a:r>
              <a:rPr lang="pt-BR" sz="3200" b="1" dirty="0">
                <a:solidFill>
                  <a:srgbClr val="F16A05"/>
                </a:solidFill>
                <a:ea typeface="Verdana" pitchFamily="34" charset="0"/>
                <a:cs typeface="Verdana" pitchFamily="34" charset="0"/>
              </a:rPr>
              <a:t>Viver melhor o presente </a:t>
            </a:r>
          </a:p>
        </p:txBody>
      </p:sp>
    </p:spTree>
    <p:extLst>
      <p:ext uri="{BB962C8B-B14F-4D97-AF65-F5344CB8AC3E}">
        <p14:creationId xmlns:p14="http://schemas.microsoft.com/office/powerpoint/2010/main" val="3735953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8136" y="286604"/>
            <a:ext cx="10327544" cy="938348"/>
          </a:xfrm>
        </p:spPr>
        <p:txBody>
          <a:bodyPr>
            <a:normAutofit/>
          </a:bodyPr>
          <a:lstStyle/>
          <a:p>
            <a:r>
              <a:rPr lang="pt-BR" sz="3200" b="1" i="1" dirty="0">
                <a:solidFill>
                  <a:srgbClr val="006600"/>
                </a:solidFill>
                <a:latin typeface="+mn-lt"/>
              </a:rPr>
              <a:t>Diretrizes para a formação de professores para novos tempos </a:t>
            </a:r>
          </a:p>
        </p:txBody>
      </p:sp>
      <p:sp>
        <p:nvSpPr>
          <p:cNvPr id="3" name="Espaço Reservado para Conteúdo 2"/>
          <p:cNvSpPr>
            <a:spLocks noGrp="1"/>
          </p:cNvSpPr>
          <p:nvPr>
            <p:ph idx="1"/>
          </p:nvPr>
        </p:nvSpPr>
        <p:spPr>
          <a:xfrm>
            <a:off x="577970" y="1733909"/>
            <a:ext cx="11300604" cy="4494363"/>
          </a:xfrm>
        </p:spPr>
        <p:txBody>
          <a:bodyPr>
            <a:normAutofit/>
          </a:bodyPr>
          <a:lstStyle/>
          <a:p>
            <a:pPr marL="801688" indent="-620713">
              <a:buFont typeface="Wingdings" panose="05000000000000000000" pitchFamily="2" charset="2"/>
              <a:buChar char="v"/>
              <a:tabLst>
                <a:tab pos="1165225" algn="l"/>
              </a:tabLst>
            </a:pPr>
            <a:r>
              <a:rPr lang="pt-BR" sz="3200" dirty="0"/>
              <a:t>Articulação teoria e prática </a:t>
            </a:r>
          </a:p>
          <a:p>
            <a:pPr marL="801688" indent="-620713">
              <a:buFont typeface="Wingdings" panose="05000000000000000000" pitchFamily="2" charset="2"/>
              <a:buChar char="v"/>
              <a:tabLst>
                <a:tab pos="1165225" algn="l"/>
              </a:tabLst>
            </a:pPr>
            <a:r>
              <a:rPr lang="pt-BR" sz="3200" dirty="0"/>
              <a:t>Participação ativa do aluno</a:t>
            </a:r>
          </a:p>
          <a:p>
            <a:pPr marL="801688" indent="-620713">
              <a:buFont typeface="Wingdings" panose="05000000000000000000" pitchFamily="2" charset="2"/>
              <a:buChar char="v"/>
              <a:tabLst>
                <a:tab pos="1165225" algn="l"/>
              </a:tabLst>
            </a:pPr>
            <a:r>
              <a:rPr lang="pt-BR" sz="3200" dirty="0"/>
              <a:t>Avaliações processuais considerando habilidades, atitudes e potencialidades do aluno, como professor. </a:t>
            </a:r>
          </a:p>
          <a:p>
            <a:pPr marL="801688" indent="-620713">
              <a:buFont typeface="Wingdings" panose="05000000000000000000" pitchFamily="2" charset="2"/>
              <a:buChar char="v"/>
              <a:tabLst>
                <a:tab pos="1165225" algn="l"/>
              </a:tabLst>
            </a:pPr>
            <a:r>
              <a:rPr lang="pt-BR" sz="3200" dirty="0"/>
              <a:t>Ações mediadas, realizadas em espaços híbridos (presenciais e virtuais)</a:t>
            </a:r>
          </a:p>
          <a:p>
            <a:pPr marL="801688" indent="-620713">
              <a:buFont typeface="Wingdings" panose="05000000000000000000" pitchFamily="2" charset="2"/>
              <a:buChar char="v"/>
              <a:tabLst>
                <a:tab pos="1165225" algn="l"/>
              </a:tabLst>
            </a:pPr>
            <a:r>
              <a:rPr lang="pt-BR" sz="3200" dirty="0"/>
              <a:t>Ação crítica em relação ao processo de formação </a:t>
            </a:r>
          </a:p>
          <a:p>
            <a:pPr marL="801688" indent="-620713">
              <a:buFont typeface="Wingdings" panose="05000000000000000000" pitchFamily="2" charset="2"/>
              <a:buChar char="v"/>
              <a:tabLst>
                <a:tab pos="1165225" algn="l"/>
              </a:tabLst>
            </a:pPr>
            <a:r>
              <a:rPr lang="pt-BR" sz="3200" dirty="0"/>
              <a:t>Avaliação e flexibilidade do processo formativo</a:t>
            </a:r>
          </a:p>
        </p:txBody>
      </p:sp>
    </p:spTree>
    <p:extLst>
      <p:ext uri="{BB962C8B-B14F-4D97-AF65-F5344CB8AC3E}">
        <p14:creationId xmlns:p14="http://schemas.microsoft.com/office/powerpoint/2010/main" val="4047746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2309" y="1751163"/>
            <a:ext cx="11559397" cy="4727276"/>
          </a:xfrm>
        </p:spPr>
        <p:txBody>
          <a:bodyPr>
            <a:normAutofit fontScale="62500" lnSpcReduction="20000"/>
          </a:bodyPr>
          <a:lstStyle/>
          <a:p>
            <a:pPr>
              <a:lnSpc>
                <a:spcPct val="120000"/>
              </a:lnSpc>
              <a:spcBef>
                <a:spcPts val="600"/>
              </a:spcBef>
              <a:spcAft>
                <a:spcPts val="600"/>
              </a:spcAft>
            </a:pPr>
            <a:r>
              <a:rPr lang="pt-BR" sz="3600" dirty="0"/>
              <a:t>1</a:t>
            </a:r>
            <a:r>
              <a:rPr lang="pt-BR" sz="4500" dirty="0"/>
              <a:t>. </a:t>
            </a:r>
            <a:r>
              <a:rPr lang="pt-BR" sz="4500" b="1" dirty="0"/>
              <a:t>Adequação</a:t>
            </a:r>
            <a:r>
              <a:rPr lang="pt-BR" sz="4500" dirty="0"/>
              <a:t> ao cenário de atuação docente em transformação</a:t>
            </a:r>
          </a:p>
          <a:p>
            <a:pPr>
              <a:lnSpc>
                <a:spcPct val="120000"/>
              </a:lnSpc>
              <a:spcBef>
                <a:spcPts val="600"/>
              </a:spcBef>
              <a:spcAft>
                <a:spcPts val="600"/>
              </a:spcAft>
            </a:pPr>
            <a:r>
              <a:rPr lang="pt-BR" sz="4500" dirty="0"/>
              <a:t>2. </a:t>
            </a:r>
            <a:r>
              <a:rPr lang="pt-BR" sz="4500" b="1" dirty="0"/>
              <a:t>Resiliência</a:t>
            </a:r>
            <a:r>
              <a:rPr lang="pt-BR" sz="4500" dirty="0"/>
              <a:t>  - Ação docente em diferentes realidades</a:t>
            </a:r>
          </a:p>
          <a:p>
            <a:pPr>
              <a:lnSpc>
                <a:spcPct val="120000"/>
              </a:lnSpc>
              <a:spcBef>
                <a:spcPts val="600"/>
              </a:spcBef>
              <a:spcAft>
                <a:spcPts val="600"/>
              </a:spcAft>
            </a:pPr>
            <a:r>
              <a:rPr lang="pt-BR" sz="4500" dirty="0"/>
              <a:t>3. </a:t>
            </a:r>
            <a:r>
              <a:rPr lang="pt-BR" sz="4500" b="1" dirty="0"/>
              <a:t>Criação, inovação e mobilização </a:t>
            </a:r>
            <a:r>
              <a:rPr lang="pt-BR" sz="4500" dirty="0"/>
              <a:t>de recursos para superar deficiências</a:t>
            </a:r>
          </a:p>
          <a:p>
            <a:pPr>
              <a:lnSpc>
                <a:spcPct val="120000"/>
              </a:lnSpc>
              <a:spcBef>
                <a:spcPts val="600"/>
              </a:spcBef>
              <a:spcAft>
                <a:spcPts val="600"/>
              </a:spcAft>
            </a:pPr>
            <a:r>
              <a:rPr lang="pt-BR" sz="4500" dirty="0"/>
              <a:t>4. Desenvolvimento de </a:t>
            </a:r>
            <a:r>
              <a:rPr lang="pt-BR" sz="4500" b="1" dirty="0"/>
              <a:t>valores e atitudes</a:t>
            </a:r>
            <a:r>
              <a:rPr lang="pt-BR" sz="4500" dirty="0"/>
              <a:t> profissionais e sociais</a:t>
            </a:r>
          </a:p>
          <a:p>
            <a:pPr>
              <a:lnSpc>
                <a:spcPct val="120000"/>
              </a:lnSpc>
              <a:spcBef>
                <a:spcPts val="600"/>
              </a:spcBef>
              <a:spcAft>
                <a:spcPts val="600"/>
              </a:spcAft>
            </a:pPr>
            <a:r>
              <a:rPr lang="pt-BR" sz="4500" dirty="0"/>
              <a:t>5. Atuação como </a:t>
            </a:r>
            <a:r>
              <a:rPr lang="pt-BR" sz="4500" b="1" dirty="0"/>
              <a:t>agente da cultura </a:t>
            </a:r>
            <a:r>
              <a:rPr lang="pt-BR" sz="4500" dirty="0"/>
              <a:t>social </a:t>
            </a:r>
          </a:p>
          <a:p>
            <a:pPr>
              <a:lnSpc>
                <a:spcPct val="120000"/>
              </a:lnSpc>
              <a:spcBef>
                <a:spcPts val="600"/>
              </a:spcBef>
              <a:spcAft>
                <a:spcPts val="600"/>
              </a:spcAft>
            </a:pPr>
            <a:r>
              <a:rPr lang="pt-BR" sz="4500" dirty="0"/>
              <a:t>6. </a:t>
            </a:r>
            <a:r>
              <a:rPr lang="pt-BR" sz="4500" b="1" dirty="0"/>
              <a:t>Postura crítica </a:t>
            </a:r>
            <a:r>
              <a:rPr lang="pt-BR" sz="4500" dirty="0"/>
              <a:t>e contextualizada em relação aos conteúdos e conhecimentos </a:t>
            </a:r>
          </a:p>
          <a:p>
            <a:pPr>
              <a:lnSpc>
                <a:spcPct val="120000"/>
              </a:lnSpc>
              <a:spcBef>
                <a:spcPts val="600"/>
              </a:spcBef>
              <a:spcAft>
                <a:spcPts val="600"/>
              </a:spcAft>
            </a:pPr>
            <a:r>
              <a:rPr lang="pt-BR" sz="4500" dirty="0"/>
              <a:t>7. </a:t>
            </a:r>
            <a:r>
              <a:rPr lang="pt-BR" sz="4500" b="1" dirty="0"/>
              <a:t>Comunicação</a:t>
            </a:r>
            <a:r>
              <a:rPr lang="pt-BR" sz="4500" dirty="0"/>
              <a:t> clara e correta utilizando diferentes linguagens e mídias </a:t>
            </a:r>
          </a:p>
        </p:txBody>
      </p:sp>
      <p:sp>
        <p:nvSpPr>
          <p:cNvPr id="2" name="Retângulo 1"/>
          <p:cNvSpPr/>
          <p:nvPr/>
        </p:nvSpPr>
        <p:spPr>
          <a:xfrm>
            <a:off x="163902" y="379569"/>
            <a:ext cx="12028098" cy="646331"/>
          </a:xfrm>
          <a:prstGeom prst="rect">
            <a:avLst/>
          </a:prstGeom>
        </p:spPr>
        <p:txBody>
          <a:bodyPr wrap="square">
            <a:spAutoFit/>
          </a:bodyPr>
          <a:lstStyle/>
          <a:p>
            <a:pPr algn="ctr"/>
            <a:r>
              <a:rPr lang="pt-BR" sz="3500" b="1" i="1" dirty="0">
                <a:solidFill>
                  <a:srgbClr val="006600"/>
                </a:solidFill>
              </a:rPr>
              <a:t>Premissas para a formação de professores para novos tempos </a:t>
            </a:r>
            <a:endParaRPr lang="pt-BR" sz="3500" dirty="0"/>
          </a:p>
        </p:txBody>
      </p:sp>
      <p:sp>
        <p:nvSpPr>
          <p:cNvPr id="4" name="Retângulo 3"/>
          <p:cNvSpPr/>
          <p:nvPr/>
        </p:nvSpPr>
        <p:spPr>
          <a:xfrm>
            <a:off x="1199072" y="1025901"/>
            <a:ext cx="9920377" cy="584775"/>
          </a:xfrm>
          <a:prstGeom prst="rect">
            <a:avLst/>
          </a:prstGeom>
        </p:spPr>
        <p:txBody>
          <a:bodyPr wrap="square">
            <a:spAutoFit/>
          </a:bodyPr>
          <a:lstStyle/>
          <a:p>
            <a:pPr algn="ctr">
              <a:buFont typeface="Wingdings" panose="05000000000000000000" pitchFamily="2" charset="2"/>
              <a:buChar char="ü"/>
            </a:pPr>
            <a:r>
              <a:rPr lang="pt-BR" sz="3200" b="1" dirty="0">
                <a:solidFill>
                  <a:srgbClr val="F16A05"/>
                </a:solidFill>
                <a:ea typeface="Verdana" pitchFamily="34" charset="0"/>
                <a:cs typeface="Verdana" pitchFamily="34" charset="0"/>
              </a:rPr>
              <a:t>Preparar para o futuro</a:t>
            </a:r>
            <a:r>
              <a:rPr lang="pt-BR" b="1" dirty="0">
                <a:solidFill>
                  <a:srgbClr val="F16A05"/>
                </a:solidFill>
                <a:ea typeface="Verdana" pitchFamily="34" charset="0"/>
                <a:cs typeface="Verdana" pitchFamily="34" charset="0"/>
              </a:rPr>
              <a:t>.</a:t>
            </a:r>
          </a:p>
        </p:txBody>
      </p:sp>
    </p:spTree>
    <p:extLst>
      <p:ext uri="{BB962C8B-B14F-4D97-AF65-F5344CB8AC3E}">
        <p14:creationId xmlns:p14="http://schemas.microsoft.com/office/powerpoint/2010/main" val="2819698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2309" y="1751163"/>
            <a:ext cx="11559397" cy="4727276"/>
          </a:xfrm>
        </p:spPr>
        <p:txBody>
          <a:bodyPr>
            <a:normAutofit fontScale="77500" lnSpcReduction="20000"/>
          </a:bodyPr>
          <a:lstStyle/>
          <a:p>
            <a:r>
              <a:rPr lang="pt-BR" sz="3600" dirty="0"/>
              <a:t>8. </a:t>
            </a:r>
            <a:r>
              <a:rPr lang="pt-BR" sz="3600" b="1" dirty="0"/>
              <a:t>Participação ativa</a:t>
            </a:r>
            <a:r>
              <a:rPr lang="pt-BR" sz="3600" dirty="0"/>
              <a:t> em todos os momentos do processo de formação </a:t>
            </a:r>
          </a:p>
          <a:p>
            <a:r>
              <a:rPr lang="pt-BR" sz="3600" dirty="0"/>
              <a:t>9. </a:t>
            </a:r>
            <a:r>
              <a:rPr lang="pt-BR" sz="3600" b="1" dirty="0"/>
              <a:t>Integração dos saberes </a:t>
            </a:r>
            <a:r>
              <a:rPr lang="pt-BR" sz="3600" dirty="0"/>
              <a:t>em múltiplas leituras e visões do mundo </a:t>
            </a:r>
          </a:p>
          <a:p>
            <a:r>
              <a:rPr lang="pt-BR" sz="3600" dirty="0"/>
              <a:t>10. Atuação em </a:t>
            </a:r>
            <a:r>
              <a:rPr lang="pt-BR" sz="3600" b="1" dirty="0"/>
              <a:t>equipe</a:t>
            </a:r>
            <a:r>
              <a:rPr lang="pt-BR" sz="3600" dirty="0"/>
              <a:t> </a:t>
            </a:r>
          </a:p>
          <a:p>
            <a:r>
              <a:rPr lang="pt-BR" sz="3600" dirty="0"/>
              <a:t>11. </a:t>
            </a:r>
            <a:r>
              <a:rPr lang="pt-BR" sz="3600" b="1" dirty="0"/>
              <a:t>Gestão: </a:t>
            </a:r>
          </a:p>
          <a:p>
            <a:r>
              <a:rPr lang="pt-BR" sz="3600" dirty="0"/>
              <a:t>12. </a:t>
            </a:r>
            <a:r>
              <a:rPr lang="pt-BR" sz="3600" b="1" dirty="0"/>
              <a:t>Avaliação</a:t>
            </a:r>
            <a:r>
              <a:rPr lang="pt-BR" sz="3600" dirty="0"/>
              <a:t>:</a:t>
            </a:r>
          </a:p>
          <a:p>
            <a:pPr marL="801688" indent="-171450">
              <a:buFont typeface="Wingdings" panose="05000000000000000000" pitchFamily="2" charset="2"/>
              <a:buChar char="ü"/>
            </a:pPr>
            <a:r>
              <a:rPr lang="pt-BR" sz="3600" dirty="0"/>
              <a:t> auto; interpares; hétero; em equipes; </a:t>
            </a:r>
          </a:p>
          <a:p>
            <a:pPr marL="801688" indent="-171450">
              <a:buFont typeface="Wingdings" panose="05000000000000000000" pitchFamily="2" charset="2"/>
              <a:buChar char="ü"/>
            </a:pPr>
            <a:r>
              <a:rPr lang="pt-BR" sz="3600" dirty="0"/>
              <a:t> conhecimentos; processos, procedimentos; habilidades; valores</a:t>
            </a:r>
          </a:p>
          <a:p>
            <a:r>
              <a:rPr lang="pt-BR" sz="3600" dirty="0"/>
              <a:t>13. Docência </a:t>
            </a:r>
            <a:r>
              <a:rPr lang="pt-BR" sz="3600" b="1" dirty="0"/>
              <a:t>inclusiva </a:t>
            </a:r>
          </a:p>
          <a:p>
            <a:r>
              <a:rPr lang="pt-BR" sz="3600" b="1" dirty="0"/>
              <a:t>14. Competência, autonomia e responsabilidade pela sua própria prática. </a:t>
            </a:r>
            <a:endParaRPr lang="pt-BR" sz="3600" dirty="0"/>
          </a:p>
        </p:txBody>
      </p:sp>
      <p:sp>
        <p:nvSpPr>
          <p:cNvPr id="2" name="Retângulo 1"/>
          <p:cNvSpPr/>
          <p:nvPr/>
        </p:nvSpPr>
        <p:spPr>
          <a:xfrm>
            <a:off x="163902" y="379569"/>
            <a:ext cx="12028098" cy="646331"/>
          </a:xfrm>
          <a:prstGeom prst="rect">
            <a:avLst/>
          </a:prstGeom>
        </p:spPr>
        <p:txBody>
          <a:bodyPr wrap="square">
            <a:spAutoFit/>
          </a:bodyPr>
          <a:lstStyle/>
          <a:p>
            <a:pPr algn="ctr"/>
            <a:r>
              <a:rPr lang="pt-BR" sz="3500" b="1" i="1" dirty="0">
                <a:solidFill>
                  <a:srgbClr val="006600"/>
                </a:solidFill>
              </a:rPr>
              <a:t>Premissas para a formação de professores para novos tempos </a:t>
            </a:r>
            <a:endParaRPr lang="pt-BR" sz="3500" dirty="0"/>
          </a:p>
        </p:txBody>
      </p:sp>
      <p:sp>
        <p:nvSpPr>
          <p:cNvPr id="4" name="Retângulo 3"/>
          <p:cNvSpPr/>
          <p:nvPr/>
        </p:nvSpPr>
        <p:spPr>
          <a:xfrm>
            <a:off x="1199072" y="1025901"/>
            <a:ext cx="9920377" cy="584775"/>
          </a:xfrm>
          <a:prstGeom prst="rect">
            <a:avLst/>
          </a:prstGeom>
        </p:spPr>
        <p:txBody>
          <a:bodyPr wrap="square">
            <a:spAutoFit/>
          </a:bodyPr>
          <a:lstStyle/>
          <a:p>
            <a:pPr algn="ctr">
              <a:buFont typeface="Wingdings" panose="05000000000000000000" pitchFamily="2" charset="2"/>
              <a:buChar char="ü"/>
            </a:pPr>
            <a:r>
              <a:rPr lang="pt-BR" sz="3200" b="1" dirty="0">
                <a:solidFill>
                  <a:srgbClr val="F16A05"/>
                </a:solidFill>
                <a:ea typeface="Verdana" pitchFamily="34" charset="0"/>
                <a:cs typeface="Verdana" pitchFamily="34" charset="0"/>
              </a:rPr>
              <a:t>Preparar para o futuro</a:t>
            </a:r>
            <a:r>
              <a:rPr lang="pt-BR" b="1" dirty="0">
                <a:solidFill>
                  <a:srgbClr val="F16A05"/>
                </a:solidFill>
                <a:ea typeface="Verdana" pitchFamily="34" charset="0"/>
                <a:cs typeface="Verdana" pitchFamily="34" charset="0"/>
              </a:rPr>
              <a:t>.</a:t>
            </a:r>
          </a:p>
        </p:txBody>
      </p:sp>
    </p:spTree>
    <p:extLst>
      <p:ext uri="{BB962C8B-B14F-4D97-AF65-F5344CB8AC3E}">
        <p14:creationId xmlns:p14="http://schemas.microsoft.com/office/powerpoint/2010/main" val="89891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2309" y="1751163"/>
            <a:ext cx="11559397" cy="4468482"/>
          </a:xfrm>
        </p:spPr>
        <p:txBody>
          <a:bodyPr>
            <a:normAutofit/>
          </a:bodyPr>
          <a:lstStyle/>
          <a:p>
            <a:pPr marL="457200" indent="-457200">
              <a:spcBef>
                <a:spcPts val="600"/>
              </a:spcBef>
              <a:spcAft>
                <a:spcPts val="600"/>
              </a:spcAft>
              <a:buFont typeface="Wingdings" panose="05000000000000000000" pitchFamily="2" charset="2"/>
              <a:buChar char="ü"/>
            </a:pPr>
            <a:r>
              <a:rPr lang="pt-BR" sz="2800" dirty="0">
                <a:solidFill>
                  <a:srgbClr val="000000"/>
                </a:solidFill>
              </a:rPr>
              <a:t>Novos processos de </a:t>
            </a:r>
            <a:r>
              <a:rPr lang="pt-BR" sz="2800" b="1" dirty="0">
                <a:solidFill>
                  <a:srgbClr val="000000"/>
                </a:solidFill>
              </a:rPr>
              <a:t>articulação de conhecimentos </a:t>
            </a:r>
          </a:p>
          <a:p>
            <a:pPr marL="457200" indent="-457200">
              <a:spcBef>
                <a:spcPts val="600"/>
              </a:spcBef>
              <a:spcAft>
                <a:spcPts val="600"/>
              </a:spcAft>
              <a:buFont typeface="Wingdings" panose="05000000000000000000" pitchFamily="2" charset="2"/>
              <a:buChar char="ü"/>
            </a:pPr>
            <a:r>
              <a:rPr lang="pt-BR" sz="2800" b="1" dirty="0">
                <a:solidFill>
                  <a:srgbClr val="000000"/>
                </a:solidFill>
              </a:rPr>
              <a:t>Criação, inovação, mudança</a:t>
            </a:r>
          </a:p>
          <a:p>
            <a:pPr marL="457200" indent="-457200">
              <a:spcBef>
                <a:spcPts val="600"/>
              </a:spcBef>
              <a:spcAft>
                <a:spcPts val="600"/>
              </a:spcAft>
              <a:buFont typeface="Wingdings" panose="05000000000000000000" pitchFamily="2" charset="2"/>
              <a:buChar char="ü"/>
            </a:pPr>
            <a:r>
              <a:rPr lang="pt-BR" sz="2800" b="1" dirty="0">
                <a:solidFill>
                  <a:srgbClr val="000000"/>
                </a:solidFill>
              </a:rPr>
              <a:t>Cooperação e colaboração </a:t>
            </a:r>
            <a:r>
              <a:rPr lang="pt-BR" sz="2800" dirty="0">
                <a:solidFill>
                  <a:srgbClr val="000000"/>
                </a:solidFill>
              </a:rPr>
              <a:t>em múltiplos níveis</a:t>
            </a:r>
          </a:p>
          <a:p>
            <a:pPr marL="457200" indent="-457200">
              <a:spcBef>
                <a:spcPts val="600"/>
              </a:spcBef>
              <a:spcAft>
                <a:spcPts val="600"/>
              </a:spcAft>
              <a:buFont typeface="Wingdings" panose="05000000000000000000" pitchFamily="2" charset="2"/>
              <a:buChar char="ü"/>
            </a:pPr>
            <a:r>
              <a:rPr lang="pt-BR" sz="2800" b="1" dirty="0">
                <a:solidFill>
                  <a:srgbClr val="000000"/>
                </a:solidFill>
              </a:rPr>
              <a:t>Ruptura das fronteiras </a:t>
            </a:r>
            <a:r>
              <a:rPr lang="pt-BR" sz="2800" dirty="0">
                <a:solidFill>
                  <a:srgbClr val="000000"/>
                </a:solidFill>
              </a:rPr>
              <a:t>da aula para a realidade próxima ou “distante”</a:t>
            </a:r>
          </a:p>
          <a:p>
            <a:pPr marL="457200" indent="-457200">
              <a:spcBef>
                <a:spcPts val="600"/>
              </a:spcBef>
              <a:spcAft>
                <a:spcPts val="600"/>
              </a:spcAft>
              <a:buFont typeface="Wingdings" panose="05000000000000000000" pitchFamily="2" charset="2"/>
              <a:buChar char="ü"/>
            </a:pPr>
            <a:r>
              <a:rPr lang="pt-BR" sz="2800" b="1" dirty="0">
                <a:solidFill>
                  <a:srgbClr val="000000"/>
                </a:solidFill>
              </a:rPr>
              <a:t>Uso intensivo de múltiplas linguagens</a:t>
            </a:r>
          </a:p>
          <a:p>
            <a:pPr marL="457200" indent="-457200">
              <a:spcBef>
                <a:spcPts val="600"/>
              </a:spcBef>
              <a:spcAft>
                <a:spcPts val="600"/>
              </a:spcAft>
              <a:buFont typeface="Wingdings" panose="05000000000000000000" pitchFamily="2" charset="2"/>
              <a:buChar char="ü"/>
            </a:pPr>
            <a:r>
              <a:rPr lang="pt-BR" sz="2800" b="1" dirty="0">
                <a:solidFill>
                  <a:srgbClr val="000000"/>
                </a:solidFill>
              </a:rPr>
              <a:t>Atuações</a:t>
            </a:r>
            <a:r>
              <a:rPr lang="pt-BR" sz="2800" dirty="0">
                <a:solidFill>
                  <a:srgbClr val="000000"/>
                </a:solidFill>
              </a:rPr>
              <a:t> individuais; grupais; intergrupais</a:t>
            </a:r>
          </a:p>
          <a:p>
            <a:pPr marL="457200" indent="-457200">
              <a:spcBef>
                <a:spcPts val="600"/>
              </a:spcBef>
              <a:spcAft>
                <a:spcPts val="600"/>
              </a:spcAft>
              <a:buFont typeface="Wingdings" panose="05000000000000000000" pitchFamily="2" charset="2"/>
              <a:buChar char="ü"/>
            </a:pPr>
            <a:r>
              <a:rPr lang="pt-BR" sz="2800" b="1" dirty="0">
                <a:solidFill>
                  <a:srgbClr val="000000"/>
                </a:solidFill>
              </a:rPr>
              <a:t>Processo educacional aberto, interativo, conectado e sempre atualizado</a:t>
            </a:r>
            <a:r>
              <a:rPr lang="pt-BR" sz="2800" b="1" dirty="0"/>
              <a:t> </a:t>
            </a:r>
          </a:p>
        </p:txBody>
      </p:sp>
      <p:sp>
        <p:nvSpPr>
          <p:cNvPr id="2" name="Retângulo 1"/>
          <p:cNvSpPr/>
          <p:nvPr/>
        </p:nvSpPr>
        <p:spPr>
          <a:xfrm>
            <a:off x="163902" y="379569"/>
            <a:ext cx="12028098" cy="646331"/>
          </a:xfrm>
          <a:prstGeom prst="rect">
            <a:avLst/>
          </a:prstGeom>
        </p:spPr>
        <p:txBody>
          <a:bodyPr wrap="square">
            <a:spAutoFit/>
          </a:bodyPr>
          <a:lstStyle/>
          <a:p>
            <a:r>
              <a:rPr lang="pt-BR" sz="3600" b="1" i="1" dirty="0">
                <a:solidFill>
                  <a:srgbClr val="006600"/>
                </a:solidFill>
              </a:rPr>
              <a:t>15. Uso integrado das TIC nas ações de formação docente</a:t>
            </a:r>
            <a:endParaRPr lang="pt-BR" sz="3600" i="1" dirty="0"/>
          </a:p>
        </p:txBody>
      </p:sp>
      <p:sp>
        <p:nvSpPr>
          <p:cNvPr id="4" name="Retângulo 3"/>
          <p:cNvSpPr/>
          <p:nvPr/>
        </p:nvSpPr>
        <p:spPr>
          <a:xfrm>
            <a:off x="1199072" y="1025901"/>
            <a:ext cx="9920377" cy="584775"/>
          </a:xfrm>
          <a:prstGeom prst="rect">
            <a:avLst/>
          </a:prstGeom>
        </p:spPr>
        <p:txBody>
          <a:bodyPr wrap="square">
            <a:spAutoFit/>
          </a:bodyPr>
          <a:lstStyle/>
          <a:p>
            <a:pPr algn="ctr">
              <a:buFont typeface="Wingdings" panose="05000000000000000000" pitchFamily="2" charset="2"/>
              <a:buChar char="ü"/>
            </a:pPr>
            <a:r>
              <a:rPr lang="pt-BR" sz="3200" b="1" dirty="0">
                <a:solidFill>
                  <a:srgbClr val="F16A05"/>
                </a:solidFill>
                <a:ea typeface="Verdana" pitchFamily="34" charset="0"/>
                <a:cs typeface="Verdana" pitchFamily="34" charset="0"/>
              </a:rPr>
              <a:t>Preparar para o futuro</a:t>
            </a:r>
            <a:r>
              <a:rPr lang="pt-BR" b="1" dirty="0">
                <a:solidFill>
                  <a:srgbClr val="F16A05"/>
                </a:solidFill>
                <a:ea typeface="Verdana" pitchFamily="34" charset="0"/>
                <a:cs typeface="Verdana" pitchFamily="34" charset="0"/>
              </a:rPr>
              <a:t>.</a:t>
            </a:r>
          </a:p>
        </p:txBody>
      </p:sp>
    </p:spTree>
    <p:extLst>
      <p:ext uri="{BB962C8B-B14F-4D97-AF65-F5344CB8AC3E}">
        <p14:creationId xmlns:p14="http://schemas.microsoft.com/office/powerpoint/2010/main" val="118551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2309" y="1751163"/>
            <a:ext cx="11559397" cy="4468482"/>
          </a:xfrm>
        </p:spPr>
        <p:txBody>
          <a:bodyPr>
            <a:normAutofit/>
          </a:bodyPr>
          <a:lstStyle/>
          <a:p>
            <a:pPr marL="457200" indent="-457200">
              <a:lnSpc>
                <a:spcPct val="100000"/>
              </a:lnSpc>
              <a:spcBef>
                <a:spcPts val="600"/>
              </a:spcBef>
              <a:spcAft>
                <a:spcPts val="600"/>
              </a:spcAft>
              <a:buFont typeface="Wingdings" panose="05000000000000000000" pitchFamily="2" charset="2"/>
              <a:buChar char="ü"/>
            </a:pPr>
            <a:r>
              <a:rPr lang="pt-BR" sz="2800" dirty="0">
                <a:solidFill>
                  <a:srgbClr val="000000"/>
                </a:solidFill>
              </a:rPr>
              <a:t>Novos comportamentos e processos de </a:t>
            </a:r>
            <a:r>
              <a:rPr lang="pt-BR" sz="2800" b="1" dirty="0">
                <a:solidFill>
                  <a:srgbClr val="000000"/>
                </a:solidFill>
              </a:rPr>
              <a:t>articulação de conhecimentos </a:t>
            </a:r>
          </a:p>
          <a:p>
            <a:pPr marL="457200" indent="-457200">
              <a:lnSpc>
                <a:spcPct val="100000"/>
              </a:lnSpc>
              <a:spcBef>
                <a:spcPts val="600"/>
              </a:spcBef>
              <a:spcAft>
                <a:spcPts val="600"/>
              </a:spcAft>
              <a:buFont typeface="Wingdings" panose="05000000000000000000" pitchFamily="2" charset="2"/>
              <a:buChar char="ü"/>
            </a:pPr>
            <a:r>
              <a:rPr lang="pt-BR" sz="2800" b="1" dirty="0">
                <a:solidFill>
                  <a:srgbClr val="000000"/>
                </a:solidFill>
              </a:rPr>
              <a:t>Criação, inovação, mudança</a:t>
            </a:r>
          </a:p>
          <a:p>
            <a:pPr marL="457200" indent="-457200">
              <a:lnSpc>
                <a:spcPct val="100000"/>
              </a:lnSpc>
              <a:spcBef>
                <a:spcPts val="600"/>
              </a:spcBef>
              <a:spcAft>
                <a:spcPts val="600"/>
              </a:spcAft>
              <a:buFont typeface="Wingdings" panose="05000000000000000000" pitchFamily="2" charset="2"/>
              <a:buChar char="ü"/>
            </a:pPr>
            <a:r>
              <a:rPr lang="pt-BR" sz="2800" b="1" dirty="0">
                <a:solidFill>
                  <a:srgbClr val="000000"/>
                </a:solidFill>
              </a:rPr>
              <a:t>Cooperação e colaboração </a:t>
            </a:r>
            <a:r>
              <a:rPr lang="pt-BR" sz="2800" dirty="0">
                <a:solidFill>
                  <a:srgbClr val="000000"/>
                </a:solidFill>
              </a:rPr>
              <a:t>em múltiplos níveis</a:t>
            </a:r>
          </a:p>
          <a:p>
            <a:pPr marL="457200" indent="-457200">
              <a:lnSpc>
                <a:spcPct val="100000"/>
              </a:lnSpc>
              <a:spcBef>
                <a:spcPts val="600"/>
              </a:spcBef>
              <a:spcAft>
                <a:spcPts val="600"/>
              </a:spcAft>
              <a:buFont typeface="Wingdings" panose="05000000000000000000" pitchFamily="2" charset="2"/>
              <a:buChar char="ü"/>
            </a:pPr>
            <a:r>
              <a:rPr lang="pt-BR" sz="2800" b="1" dirty="0">
                <a:solidFill>
                  <a:srgbClr val="000000"/>
                </a:solidFill>
              </a:rPr>
              <a:t>Ruptura das fronteiras </a:t>
            </a:r>
            <a:r>
              <a:rPr lang="pt-BR" sz="2800" dirty="0">
                <a:solidFill>
                  <a:srgbClr val="000000"/>
                </a:solidFill>
              </a:rPr>
              <a:t>da aula para a realidade próxima ou “distante”</a:t>
            </a:r>
          </a:p>
          <a:p>
            <a:pPr marL="457200" indent="-457200">
              <a:lnSpc>
                <a:spcPct val="100000"/>
              </a:lnSpc>
              <a:spcBef>
                <a:spcPts val="600"/>
              </a:spcBef>
              <a:spcAft>
                <a:spcPts val="600"/>
              </a:spcAft>
              <a:buFont typeface="Wingdings" panose="05000000000000000000" pitchFamily="2" charset="2"/>
              <a:buChar char="ü"/>
            </a:pPr>
            <a:r>
              <a:rPr lang="pt-BR" sz="2800" dirty="0">
                <a:solidFill>
                  <a:srgbClr val="000000"/>
                </a:solidFill>
              </a:rPr>
              <a:t>Uso intensivo de </a:t>
            </a:r>
            <a:r>
              <a:rPr lang="pt-BR" sz="2800" b="1" dirty="0">
                <a:solidFill>
                  <a:srgbClr val="000000"/>
                </a:solidFill>
              </a:rPr>
              <a:t>múltiplas linguagens</a:t>
            </a:r>
          </a:p>
          <a:p>
            <a:pPr marL="457200" indent="-457200">
              <a:lnSpc>
                <a:spcPct val="100000"/>
              </a:lnSpc>
              <a:spcBef>
                <a:spcPts val="600"/>
              </a:spcBef>
              <a:spcAft>
                <a:spcPts val="600"/>
              </a:spcAft>
              <a:buFont typeface="Wingdings" panose="05000000000000000000" pitchFamily="2" charset="2"/>
              <a:buChar char="ü"/>
            </a:pPr>
            <a:r>
              <a:rPr lang="pt-BR" sz="2800" b="1" dirty="0">
                <a:solidFill>
                  <a:srgbClr val="000000"/>
                </a:solidFill>
              </a:rPr>
              <a:t>Atuações individuais; grupais; intergrupais</a:t>
            </a:r>
          </a:p>
          <a:p>
            <a:pPr marL="457200" indent="-457200">
              <a:lnSpc>
                <a:spcPct val="100000"/>
              </a:lnSpc>
              <a:spcBef>
                <a:spcPts val="600"/>
              </a:spcBef>
              <a:spcAft>
                <a:spcPts val="600"/>
              </a:spcAft>
              <a:buFont typeface="Wingdings" panose="05000000000000000000" pitchFamily="2" charset="2"/>
              <a:buChar char="ü"/>
            </a:pPr>
            <a:r>
              <a:rPr lang="pt-BR" sz="2800" dirty="0">
                <a:solidFill>
                  <a:srgbClr val="000000"/>
                </a:solidFill>
              </a:rPr>
              <a:t>Processo educacional </a:t>
            </a:r>
            <a:r>
              <a:rPr lang="pt-BR" sz="2800" b="1" dirty="0">
                <a:solidFill>
                  <a:srgbClr val="000000"/>
                </a:solidFill>
              </a:rPr>
              <a:t>aberto, interativo, conectado e sempre atualizado</a:t>
            </a:r>
            <a:endParaRPr lang="pt-BR" sz="2800" b="1" dirty="0"/>
          </a:p>
        </p:txBody>
      </p:sp>
      <p:sp>
        <p:nvSpPr>
          <p:cNvPr id="2" name="Retângulo 1"/>
          <p:cNvSpPr/>
          <p:nvPr/>
        </p:nvSpPr>
        <p:spPr>
          <a:xfrm>
            <a:off x="163902" y="379569"/>
            <a:ext cx="12028098" cy="646331"/>
          </a:xfrm>
          <a:prstGeom prst="rect">
            <a:avLst/>
          </a:prstGeom>
        </p:spPr>
        <p:txBody>
          <a:bodyPr wrap="square">
            <a:spAutoFit/>
          </a:bodyPr>
          <a:lstStyle/>
          <a:p>
            <a:r>
              <a:rPr lang="pt-BR" sz="3600" b="1" i="1" dirty="0">
                <a:solidFill>
                  <a:srgbClr val="006600"/>
                </a:solidFill>
              </a:rPr>
              <a:t>15. Uso integrado das TIC nas ações de formação docente</a:t>
            </a:r>
            <a:endParaRPr lang="pt-BR" sz="3600" i="1" dirty="0"/>
          </a:p>
        </p:txBody>
      </p:sp>
      <p:sp>
        <p:nvSpPr>
          <p:cNvPr id="4" name="Retângulo 3"/>
          <p:cNvSpPr/>
          <p:nvPr/>
        </p:nvSpPr>
        <p:spPr>
          <a:xfrm>
            <a:off x="1199072" y="1025901"/>
            <a:ext cx="9920377" cy="584775"/>
          </a:xfrm>
          <a:prstGeom prst="rect">
            <a:avLst/>
          </a:prstGeom>
        </p:spPr>
        <p:txBody>
          <a:bodyPr wrap="square">
            <a:spAutoFit/>
          </a:bodyPr>
          <a:lstStyle/>
          <a:p>
            <a:pPr algn="ctr">
              <a:buFont typeface="Wingdings" panose="05000000000000000000" pitchFamily="2" charset="2"/>
              <a:buChar char="ü"/>
            </a:pPr>
            <a:r>
              <a:rPr lang="pt-BR" sz="3200" b="1" dirty="0">
                <a:solidFill>
                  <a:srgbClr val="F16A05"/>
                </a:solidFill>
                <a:ea typeface="Verdana" pitchFamily="34" charset="0"/>
                <a:cs typeface="Verdana" pitchFamily="34" charset="0"/>
              </a:rPr>
              <a:t>Preparar para o futuro</a:t>
            </a:r>
            <a:r>
              <a:rPr lang="pt-BR" b="1" dirty="0">
                <a:solidFill>
                  <a:srgbClr val="F16A05"/>
                </a:solidFill>
                <a:ea typeface="Verdana" pitchFamily="34" charset="0"/>
                <a:cs typeface="Verdana" pitchFamily="34" charset="0"/>
              </a:rPr>
              <a:t>.</a:t>
            </a:r>
          </a:p>
        </p:txBody>
      </p:sp>
    </p:spTree>
    <p:extLst>
      <p:ext uri="{BB962C8B-B14F-4D97-AF65-F5344CB8AC3E}">
        <p14:creationId xmlns:p14="http://schemas.microsoft.com/office/powerpoint/2010/main" val="1739189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20770" y="-22932062"/>
            <a:ext cx="12301268" cy="6186309"/>
          </a:xfrm>
          <a:prstGeom prst="rect">
            <a:avLst/>
          </a:prstGeom>
        </p:spPr>
        <p:txBody>
          <a:bodyPr wrap="square">
            <a:spAutoFit/>
          </a:bodyPr>
          <a:lstStyle/>
          <a:p>
            <a:r>
              <a:rPr lang="pt-BR" b="1" dirty="0"/>
              <a:t>14. Uso integrado das TIC nas ações educacionais </a:t>
            </a:r>
            <a:endParaRPr lang="pt-BR" dirty="0"/>
          </a:p>
          <a:p>
            <a:r>
              <a:rPr lang="pt-BR" dirty="0"/>
              <a:t>Esta é uma das premissas mais significativas na formação deste novo profissional, pedagogo. O uso pedagógico adequado de diferentes mídias digitais em atividades educacionais transforma o cotidiano das salas de aula e oferece condições para novas formas de aprender em todos os tipos e modalidades de ensino. A polifonia das mídias, suas variadas formas de apresentação de informações, garante maior atendimento das diferenças individuais e das mais variadas formas de aprendizagem dos alunos. Sons, imagens, músicas, textos, hipertextos... sensibilizam diferentes canais neuronais e abrem os alunos para aprendizagens mais significativas. Mais do que oferecer conhecimentos de “informática” ou manipulação de computadores como usuários, os usos integrados de diferentes mídias digitais no processo educacional precisa proporcionar uma nova base de comportamentos e processos de sistematização de conhecimentos orientados para a mudança. </a:t>
            </a:r>
          </a:p>
          <a:p>
            <a:r>
              <a:rPr lang="pt-BR" dirty="0"/>
              <a:t>As tecnologias de informação e comunicação trazem oportunidades únicas para a aprendizagem. Múltiplos são os suportes mediáticos que estão disponíveis e que podem ser utilizados criativamente em projetos educacionais que rompem as fronteiras da sala de aula: celulares, </a:t>
            </a:r>
            <a:r>
              <a:rPr lang="pt-BR" dirty="0" err="1"/>
              <a:t>podcasts</a:t>
            </a:r>
            <a:r>
              <a:rPr lang="pt-BR" dirty="0"/>
              <a:t>, </a:t>
            </a:r>
            <a:r>
              <a:rPr lang="pt-BR" dirty="0" err="1"/>
              <a:t>Ipods</a:t>
            </a:r>
            <a:r>
              <a:rPr lang="pt-BR" dirty="0"/>
              <a:t>, blogs, </a:t>
            </a:r>
            <a:r>
              <a:rPr lang="pt-BR" dirty="0" err="1"/>
              <a:t>wikis</a:t>
            </a:r>
            <a:r>
              <a:rPr lang="pt-BR" dirty="0"/>
              <a:t>, e-mails, redes de colaboração online, etc. Seus sons, imagens, vídeos e textos para visitar, atuar , trocar </a:t>
            </a:r>
            <a:r>
              <a:rPr lang="pt-BR" dirty="0" err="1"/>
              <a:t>idéias</a:t>
            </a:r>
            <a:r>
              <a:rPr lang="pt-BR" dirty="0"/>
              <a:t>, criar e intervir intensamente, juntos, online redimensionam as condições de aprendizagem e abrem as fronteiras para a constituição de saberes em permanente processo de construção e integração. Rompendo as fronteiras das disciplinas e das limitações temporais dos programas e projetos pedagógicos fechados as múltiplas oportunidades oferecidas pelas tecnologias digitais de comunicação e </a:t>
            </a:r>
          </a:p>
          <a:p>
            <a:r>
              <a:rPr lang="pt-BR" dirty="0"/>
              <a:t>informação (e todas as demais inovações que surgem a todo instante) ajudam a desenvolver um processo educacional aberto, interativo, conectado e permanentemente atualizado. A interação e comunicação permitida pelas mídias digitais abrem para a educação as fronteiras do aprendizado isolado e possibilita a troca de informações, a formação de comunidades, a colaboração de todos para o alcance de objetivos educacionais comuns. As novas mídias digitais favorecem a extensão das fronteiras de percepção visual, auditiva, sensorial para acolher novas sensibilidades e perceber o invisível, o inaudível, ir além ao tempo e no espaço e imergir no conhecimento. Do universo à mínima partícula do átomo. </a:t>
            </a:r>
          </a:p>
        </p:txBody>
      </p:sp>
      <p:sp>
        <p:nvSpPr>
          <p:cNvPr id="3" name="Retângulo 2"/>
          <p:cNvSpPr/>
          <p:nvPr/>
        </p:nvSpPr>
        <p:spPr>
          <a:xfrm>
            <a:off x="319178" y="1112808"/>
            <a:ext cx="11507638" cy="3293209"/>
          </a:xfrm>
          <a:prstGeom prst="rect">
            <a:avLst/>
          </a:prstGeom>
        </p:spPr>
        <p:txBody>
          <a:bodyPr wrap="square">
            <a:spAutoFit/>
          </a:bodyPr>
          <a:lstStyle/>
          <a:p>
            <a:pPr marL="457200" indent="-457200">
              <a:spcBef>
                <a:spcPts val="600"/>
              </a:spcBef>
              <a:spcAft>
                <a:spcPts val="600"/>
              </a:spcAft>
              <a:buFont typeface="Wingdings" panose="05000000000000000000" pitchFamily="2" charset="2"/>
              <a:buChar char="ü"/>
            </a:pPr>
            <a:r>
              <a:rPr lang="pt-BR" sz="2800" dirty="0"/>
              <a:t>Presente em todos os momentos formativos; disciplinas e atividades. </a:t>
            </a:r>
          </a:p>
          <a:p>
            <a:pPr marL="457200" indent="-457200">
              <a:spcBef>
                <a:spcPts val="600"/>
              </a:spcBef>
              <a:spcAft>
                <a:spcPts val="600"/>
              </a:spcAft>
              <a:buFont typeface="Wingdings" panose="05000000000000000000" pitchFamily="2" charset="2"/>
              <a:buChar char="ü"/>
            </a:pPr>
            <a:r>
              <a:rPr lang="pt-BR" sz="2800" dirty="0"/>
              <a:t>A integração em rede dos conteúdos e atividades representa mais do que uma metodologia ou estratégia para a formação de docentes:</a:t>
            </a:r>
          </a:p>
          <a:p>
            <a:pPr marL="1371600" lvl="2" indent="-457200">
              <a:spcBef>
                <a:spcPts val="600"/>
              </a:spcBef>
              <a:spcAft>
                <a:spcPts val="600"/>
              </a:spcAft>
              <a:buFont typeface="Wingdings" panose="05000000000000000000" pitchFamily="2" charset="2"/>
              <a:buChar char="ü"/>
            </a:pPr>
            <a:r>
              <a:rPr lang="pt-BR" sz="2800" dirty="0"/>
              <a:t>Formação de nova cultura docente</a:t>
            </a:r>
          </a:p>
          <a:p>
            <a:pPr marL="1371600" lvl="2" indent="-457200">
              <a:spcBef>
                <a:spcPts val="600"/>
              </a:spcBef>
              <a:spcAft>
                <a:spcPts val="600"/>
              </a:spcAft>
              <a:buFont typeface="Wingdings" panose="05000000000000000000" pitchFamily="2" charset="2"/>
              <a:buChar char="ü"/>
            </a:pPr>
            <a:r>
              <a:rPr lang="pt-BR" sz="2800" dirty="0"/>
              <a:t>Nova prática pedagógica convergente</a:t>
            </a:r>
          </a:p>
          <a:p>
            <a:pPr marL="1371600" lvl="2" indent="-457200">
              <a:spcBef>
                <a:spcPts val="600"/>
              </a:spcBef>
              <a:spcAft>
                <a:spcPts val="600"/>
              </a:spcAft>
              <a:buFont typeface="Wingdings" panose="05000000000000000000" pitchFamily="2" charset="2"/>
              <a:buChar char="ü"/>
            </a:pPr>
            <a:r>
              <a:rPr lang="pt-BR" sz="2800" dirty="0"/>
              <a:t>Habilidade para atuar em espaços educacionais diferenciados.</a:t>
            </a:r>
          </a:p>
        </p:txBody>
      </p:sp>
      <p:sp>
        <p:nvSpPr>
          <p:cNvPr id="4" name="CaixaDeTexto 3"/>
          <p:cNvSpPr txBox="1"/>
          <p:nvPr/>
        </p:nvSpPr>
        <p:spPr>
          <a:xfrm>
            <a:off x="250166" y="4813544"/>
            <a:ext cx="11835442" cy="1292662"/>
          </a:xfrm>
          <a:prstGeom prst="rect">
            <a:avLst/>
          </a:prstGeom>
          <a:noFill/>
        </p:spPr>
        <p:txBody>
          <a:bodyPr wrap="square" rtlCol="0">
            <a:spAutoFit/>
          </a:bodyPr>
          <a:lstStyle/>
          <a:p>
            <a:pPr algn="ctr">
              <a:spcBef>
                <a:spcPts val="600"/>
              </a:spcBef>
              <a:spcAft>
                <a:spcPts val="600"/>
              </a:spcAft>
            </a:pPr>
            <a:r>
              <a:rPr lang="pt-BR" sz="2600" i="1" dirty="0">
                <a:solidFill>
                  <a:srgbClr val="006600"/>
                </a:solidFill>
              </a:rPr>
              <a:t>A interação e comunicação permitida pelas mídias digitais abrem as fronteiras do aprendizado isolado e possibilita a troca de informações, a formação de comunidades, a colaboração de todos para o alcance de objetivos educacionais comuns.</a:t>
            </a:r>
          </a:p>
        </p:txBody>
      </p:sp>
      <p:sp>
        <p:nvSpPr>
          <p:cNvPr id="5" name="Retângulo 4"/>
          <p:cNvSpPr/>
          <p:nvPr/>
        </p:nvSpPr>
        <p:spPr>
          <a:xfrm>
            <a:off x="457200" y="370941"/>
            <a:ext cx="11369615" cy="584775"/>
          </a:xfrm>
          <a:prstGeom prst="rect">
            <a:avLst/>
          </a:prstGeom>
        </p:spPr>
        <p:txBody>
          <a:bodyPr wrap="square">
            <a:spAutoFit/>
          </a:bodyPr>
          <a:lstStyle/>
          <a:p>
            <a:r>
              <a:rPr lang="pt-BR" sz="3200" b="1" dirty="0">
                <a:solidFill>
                  <a:srgbClr val="006600"/>
                </a:solidFill>
              </a:rPr>
              <a:t>15. Uso integrado das mídias digitais na formação docente</a:t>
            </a:r>
            <a:endParaRPr lang="pt-BR" sz="3200" dirty="0"/>
          </a:p>
        </p:txBody>
      </p:sp>
    </p:spTree>
    <p:extLst>
      <p:ext uri="{BB962C8B-B14F-4D97-AF65-F5344CB8AC3E}">
        <p14:creationId xmlns:p14="http://schemas.microsoft.com/office/powerpoint/2010/main" val="1300995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43464" y="750504"/>
            <a:ext cx="11473133" cy="5512273"/>
          </a:xfrm>
          <a:solidFill>
            <a:schemeClr val="accent5">
              <a:lumMod val="20000"/>
              <a:lumOff val="80000"/>
            </a:schemeClr>
          </a:solidFill>
        </p:spPr>
        <p:txBody>
          <a:bodyPr>
            <a:noAutofit/>
          </a:bodyPr>
          <a:lstStyle/>
          <a:p>
            <a:pPr marL="90488" indent="-90488">
              <a:lnSpc>
                <a:spcPct val="100000"/>
              </a:lnSpc>
              <a:spcBef>
                <a:spcPts val="300"/>
              </a:spcBef>
              <a:spcAft>
                <a:spcPts val="300"/>
              </a:spcAft>
            </a:pPr>
            <a:r>
              <a:rPr lang="pt-BR" sz="2400" dirty="0"/>
              <a:t>1º estágio: </a:t>
            </a:r>
            <a:r>
              <a:rPr lang="pt-BR" sz="2400" b="1" dirty="0">
                <a:solidFill>
                  <a:srgbClr val="F16A05"/>
                </a:solidFill>
              </a:rPr>
              <a:t>Entrada</a:t>
            </a:r>
            <a:r>
              <a:rPr lang="pt-BR" sz="2400" dirty="0">
                <a:solidFill>
                  <a:srgbClr val="F16A05"/>
                </a:solidFill>
              </a:rPr>
              <a:t>:</a:t>
            </a:r>
            <a:r>
              <a:rPr lang="pt-BR" sz="2400" dirty="0"/>
              <a:t> Ação como </a:t>
            </a:r>
            <a:r>
              <a:rPr lang="pt-BR" sz="2400" b="1" dirty="0"/>
              <a:t>usuário</a:t>
            </a:r>
            <a:r>
              <a:rPr lang="pt-BR" sz="2400" dirty="0"/>
              <a:t>. Acesso e uso dos recursos disponíveis.</a:t>
            </a:r>
          </a:p>
          <a:p>
            <a:pPr>
              <a:lnSpc>
                <a:spcPct val="100000"/>
              </a:lnSpc>
              <a:spcBef>
                <a:spcPts val="300"/>
              </a:spcBef>
              <a:spcAft>
                <a:spcPts val="300"/>
              </a:spcAft>
            </a:pPr>
            <a:r>
              <a:rPr lang="pt-BR" sz="2400" dirty="0"/>
              <a:t>2º estágio: </a:t>
            </a:r>
            <a:r>
              <a:rPr lang="pt-BR" sz="2400" b="1" dirty="0">
                <a:solidFill>
                  <a:srgbClr val="F16A05"/>
                </a:solidFill>
              </a:rPr>
              <a:t>Adoção</a:t>
            </a:r>
            <a:r>
              <a:rPr lang="pt-BR" sz="2400" dirty="0">
                <a:solidFill>
                  <a:srgbClr val="F16A05"/>
                </a:solidFill>
              </a:rPr>
              <a:t>:</a:t>
            </a:r>
            <a:r>
              <a:rPr lang="pt-BR" sz="2400" dirty="0"/>
              <a:t> Domínio e fluência no uso dos recursos. </a:t>
            </a:r>
            <a:r>
              <a:rPr lang="pt-BR" sz="2400" b="1" dirty="0"/>
              <a:t>Reprodução</a:t>
            </a:r>
            <a:r>
              <a:rPr lang="pt-BR" sz="2400" dirty="0"/>
              <a:t>.  </a:t>
            </a:r>
          </a:p>
          <a:p>
            <a:pPr>
              <a:lnSpc>
                <a:spcPct val="100000"/>
              </a:lnSpc>
              <a:spcBef>
                <a:spcPts val="300"/>
              </a:spcBef>
              <a:spcAft>
                <a:spcPts val="300"/>
              </a:spcAft>
            </a:pPr>
            <a:r>
              <a:rPr lang="pt-BR" sz="2400" dirty="0"/>
              <a:t>3º estágio: </a:t>
            </a:r>
            <a:r>
              <a:rPr lang="pt-BR" sz="2400" b="1" dirty="0">
                <a:solidFill>
                  <a:srgbClr val="F16A05"/>
                </a:solidFill>
              </a:rPr>
              <a:t>Adaptação</a:t>
            </a:r>
            <a:r>
              <a:rPr lang="pt-BR" sz="2400" dirty="0">
                <a:solidFill>
                  <a:srgbClr val="F16A05"/>
                </a:solidFill>
              </a:rPr>
              <a:t>:</a:t>
            </a:r>
            <a:r>
              <a:rPr lang="pt-BR" sz="2400" dirty="0"/>
              <a:t> Criação de novas estratégias utilizando os recursos disponíveis.</a:t>
            </a:r>
          </a:p>
          <a:p>
            <a:pPr lvl="3">
              <a:lnSpc>
                <a:spcPct val="100000"/>
              </a:lnSpc>
              <a:spcBef>
                <a:spcPts val="300"/>
              </a:spcBef>
              <a:spcAft>
                <a:spcPts val="300"/>
              </a:spcAft>
            </a:pPr>
            <a:r>
              <a:rPr lang="pt-BR" sz="2400" dirty="0"/>
              <a:t>Uso maior como um recurso seu do que para a produção dos alunos. </a:t>
            </a:r>
          </a:p>
          <a:p>
            <a:pPr lvl="3">
              <a:lnSpc>
                <a:spcPct val="100000"/>
              </a:lnSpc>
              <a:spcBef>
                <a:spcPts val="300"/>
              </a:spcBef>
              <a:spcAft>
                <a:spcPts val="300"/>
              </a:spcAft>
            </a:pPr>
            <a:r>
              <a:rPr lang="pt-BR" sz="2400" dirty="0"/>
              <a:t>O uso pelos alunos ainda é passivo, dependente das orientações do professor. </a:t>
            </a:r>
          </a:p>
          <a:p>
            <a:pPr marL="0" indent="0">
              <a:lnSpc>
                <a:spcPct val="100000"/>
              </a:lnSpc>
              <a:spcBef>
                <a:spcPts val="300"/>
              </a:spcBef>
              <a:spcAft>
                <a:spcPts val="300"/>
              </a:spcAft>
              <a:buNone/>
            </a:pPr>
            <a:r>
              <a:rPr lang="pt-BR" sz="2400" dirty="0"/>
              <a:t> 4º estágio: </a:t>
            </a:r>
            <a:r>
              <a:rPr lang="pt-BR" sz="2400" b="1" dirty="0">
                <a:solidFill>
                  <a:srgbClr val="F16A05"/>
                </a:solidFill>
              </a:rPr>
              <a:t>Apropriação</a:t>
            </a:r>
            <a:r>
              <a:rPr lang="pt-BR" sz="2400" dirty="0"/>
              <a:t>: </a:t>
            </a:r>
            <a:r>
              <a:rPr lang="pt-BR" sz="2400" b="1" dirty="0"/>
              <a:t>Ações colaborativas </a:t>
            </a:r>
            <a:r>
              <a:rPr lang="pt-BR" sz="2400" dirty="0"/>
              <a:t>com os alunos utilizando os recursos digitais.</a:t>
            </a:r>
          </a:p>
          <a:p>
            <a:pPr marL="761238" lvl="2" indent="-285750">
              <a:lnSpc>
                <a:spcPct val="100000"/>
              </a:lnSpc>
              <a:spcBef>
                <a:spcPts val="300"/>
              </a:spcBef>
              <a:spcAft>
                <a:spcPts val="300"/>
              </a:spcAft>
            </a:pPr>
            <a:r>
              <a:rPr lang="pt-BR" sz="2400" dirty="0"/>
              <a:t>Criação e estimulo a participação em games; blogs, ações com outras realidades...</a:t>
            </a:r>
          </a:p>
          <a:p>
            <a:pPr marL="761238" lvl="2" indent="-285750">
              <a:lnSpc>
                <a:spcPct val="100000"/>
              </a:lnSpc>
              <a:spcBef>
                <a:spcPts val="300"/>
              </a:spcBef>
              <a:spcAft>
                <a:spcPts val="300"/>
              </a:spcAft>
            </a:pPr>
            <a:r>
              <a:rPr lang="pt-BR" sz="2400" dirty="0"/>
              <a:t>Vivencia e se apropria de novos dispositivos digitais disponíveis</a:t>
            </a:r>
          </a:p>
          <a:p>
            <a:pPr marL="761238" lvl="2" indent="-285750">
              <a:lnSpc>
                <a:spcPct val="100000"/>
              </a:lnSpc>
              <a:spcBef>
                <a:spcPts val="300"/>
              </a:spcBef>
              <a:spcAft>
                <a:spcPts val="300"/>
              </a:spcAft>
            </a:pPr>
            <a:r>
              <a:rPr lang="pt-BR" sz="2400" dirty="0"/>
              <a:t>Gestão dos processos e usos dos meios. </a:t>
            </a:r>
          </a:p>
          <a:p>
            <a:pPr marL="0" indent="0">
              <a:lnSpc>
                <a:spcPct val="100000"/>
              </a:lnSpc>
              <a:spcBef>
                <a:spcPts val="300"/>
              </a:spcBef>
              <a:spcAft>
                <a:spcPts val="300"/>
              </a:spcAft>
              <a:buNone/>
            </a:pPr>
            <a:r>
              <a:rPr lang="pt-BR" sz="2400" dirty="0"/>
              <a:t> 5º estágio: </a:t>
            </a:r>
            <a:r>
              <a:rPr lang="pt-BR" sz="2400" b="1" dirty="0">
                <a:solidFill>
                  <a:srgbClr val="F16A05"/>
                </a:solidFill>
              </a:rPr>
              <a:t>Invenção</a:t>
            </a:r>
            <a:r>
              <a:rPr lang="pt-BR" sz="2400" dirty="0">
                <a:solidFill>
                  <a:srgbClr val="F16A05"/>
                </a:solidFill>
              </a:rPr>
              <a:t>: </a:t>
            </a:r>
            <a:r>
              <a:rPr lang="pt-BR" sz="2400" dirty="0"/>
              <a:t>Cria </a:t>
            </a:r>
            <a:r>
              <a:rPr lang="pt-BR" sz="2400" b="1" dirty="0"/>
              <a:t>novos usos de forma mais flexível e inovadora</a:t>
            </a:r>
            <a:endParaRPr lang="pt-BR" sz="2400" b="1" dirty="0">
              <a:solidFill>
                <a:srgbClr val="F16A05"/>
              </a:solidFill>
            </a:endParaRPr>
          </a:p>
          <a:p>
            <a:pPr marL="761238" lvl="2" indent="-285750">
              <a:lnSpc>
                <a:spcPct val="100000"/>
              </a:lnSpc>
              <a:spcBef>
                <a:spcPts val="300"/>
              </a:spcBef>
              <a:spcAft>
                <a:spcPts val="300"/>
              </a:spcAft>
            </a:pPr>
            <a:r>
              <a:rPr lang="pt-BR" sz="2400" dirty="0"/>
              <a:t>Avalia suas experiências anteriores de mediação didática com as tecnologias. </a:t>
            </a:r>
          </a:p>
          <a:p>
            <a:pPr marL="761238" lvl="2" indent="-285750">
              <a:lnSpc>
                <a:spcPct val="100000"/>
              </a:lnSpc>
              <a:spcBef>
                <a:spcPts val="300"/>
              </a:spcBef>
              <a:spcAft>
                <a:spcPts val="300"/>
              </a:spcAft>
            </a:pPr>
            <a:r>
              <a:rPr lang="pt-BR" sz="2400" dirty="0"/>
              <a:t>Amplia a participação dos alunos para criação, apropriação e uso dos recursos. </a:t>
            </a:r>
          </a:p>
        </p:txBody>
      </p:sp>
      <p:sp>
        <p:nvSpPr>
          <p:cNvPr id="2" name="CaixaDeTexto 1"/>
          <p:cNvSpPr txBox="1"/>
          <p:nvPr/>
        </p:nvSpPr>
        <p:spPr>
          <a:xfrm>
            <a:off x="465827" y="120783"/>
            <a:ext cx="10921042" cy="584775"/>
          </a:xfrm>
          <a:prstGeom prst="rect">
            <a:avLst/>
          </a:prstGeom>
          <a:noFill/>
        </p:spPr>
        <p:txBody>
          <a:bodyPr wrap="square" rtlCol="0">
            <a:spAutoFit/>
          </a:bodyPr>
          <a:lstStyle/>
          <a:p>
            <a:r>
              <a:rPr lang="pt-BR" sz="3200" b="1" i="1" dirty="0">
                <a:solidFill>
                  <a:srgbClr val="006600"/>
                </a:solidFill>
              </a:rPr>
              <a:t>Estágios de formação para uso didático das tecnologias digitais </a:t>
            </a:r>
          </a:p>
        </p:txBody>
      </p:sp>
    </p:spTree>
    <p:extLst>
      <p:ext uri="{BB962C8B-B14F-4D97-AF65-F5344CB8AC3E}">
        <p14:creationId xmlns:p14="http://schemas.microsoft.com/office/powerpoint/2010/main" val="265108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6313" y="4406901"/>
            <a:ext cx="7772400" cy="534268"/>
          </a:xfrm>
        </p:spPr>
        <p:txBody>
          <a:bodyPr>
            <a:normAutofit/>
          </a:bodyPr>
          <a:lstStyle/>
          <a:p>
            <a:pPr algn="r"/>
            <a:r>
              <a:rPr lang="pt-BR" sz="3200" dirty="0">
                <a:solidFill>
                  <a:srgbClr val="C00000"/>
                </a:solidFill>
              </a:rPr>
              <a:t>Vani Moreira Kenski</a:t>
            </a:r>
          </a:p>
        </p:txBody>
      </p:sp>
      <p:sp>
        <p:nvSpPr>
          <p:cNvPr id="3" name="Espaço Reservado para Texto 2"/>
          <p:cNvSpPr>
            <a:spLocks noGrp="1"/>
          </p:cNvSpPr>
          <p:nvPr>
            <p:ph type="body" idx="1"/>
          </p:nvPr>
        </p:nvSpPr>
        <p:spPr>
          <a:xfrm>
            <a:off x="5736567" y="3191774"/>
            <a:ext cx="4138132" cy="974783"/>
          </a:xfrm>
        </p:spPr>
        <p:txBody>
          <a:bodyPr>
            <a:normAutofit/>
          </a:bodyPr>
          <a:lstStyle/>
          <a:p>
            <a:r>
              <a:rPr lang="pt-BR" sz="4000" b="1" i="1" dirty="0">
                <a:solidFill>
                  <a:srgbClr val="002060"/>
                </a:solidFill>
                <a:latin typeface="+mn-lt"/>
              </a:rPr>
              <a:t>Obrigada!</a:t>
            </a:r>
          </a:p>
        </p:txBody>
      </p:sp>
      <p:sp>
        <p:nvSpPr>
          <p:cNvPr id="4" name="CaixaDeTexto 3"/>
          <p:cNvSpPr txBox="1"/>
          <p:nvPr/>
        </p:nvSpPr>
        <p:spPr>
          <a:xfrm>
            <a:off x="4655840" y="4931877"/>
            <a:ext cx="5328592" cy="954107"/>
          </a:xfrm>
          <a:prstGeom prst="rect">
            <a:avLst/>
          </a:prstGeom>
          <a:noFill/>
        </p:spPr>
        <p:txBody>
          <a:bodyPr wrap="square" rtlCol="0">
            <a:spAutoFit/>
          </a:bodyPr>
          <a:lstStyle/>
          <a:p>
            <a:pPr algn="r"/>
            <a:r>
              <a:rPr lang="pt-BR" sz="2800" dirty="0">
                <a:solidFill>
                  <a:srgbClr val="002060"/>
                </a:solidFill>
              </a:rPr>
              <a:t>vani@siteeducacional.com.br</a:t>
            </a:r>
          </a:p>
        </p:txBody>
      </p:sp>
      <p:pic>
        <p:nvPicPr>
          <p:cNvPr id="5" name="Imagem 4"/>
          <p:cNvPicPr>
            <a:picLocks noChangeAspect="1"/>
          </p:cNvPicPr>
          <p:nvPr/>
        </p:nvPicPr>
        <p:blipFill>
          <a:blip r:embed="rId2"/>
          <a:stretch>
            <a:fillRect/>
          </a:stretch>
        </p:blipFill>
        <p:spPr>
          <a:xfrm>
            <a:off x="1796568" y="2869023"/>
            <a:ext cx="2859272" cy="2877561"/>
          </a:xfrm>
          <a:prstGeom prst="rect">
            <a:avLst/>
          </a:prstGeom>
        </p:spPr>
      </p:pic>
      <p:pic>
        <p:nvPicPr>
          <p:cNvPr id="16" name="Imagem 15"/>
          <p:cNvPicPr>
            <a:picLocks noChangeAspect="1"/>
          </p:cNvPicPr>
          <p:nvPr/>
        </p:nvPicPr>
        <p:blipFill>
          <a:blip r:embed="rId3"/>
          <a:stretch>
            <a:fillRect/>
          </a:stretch>
        </p:blipFill>
        <p:spPr>
          <a:xfrm>
            <a:off x="103518" y="385812"/>
            <a:ext cx="5451893" cy="1538396"/>
          </a:xfrm>
          <a:prstGeom prst="rect">
            <a:avLst/>
          </a:prstGeom>
          <a:ln>
            <a:solidFill>
              <a:srgbClr val="993366"/>
            </a:solidFill>
          </a:ln>
        </p:spPr>
      </p:pic>
    </p:spTree>
    <p:extLst>
      <p:ext uri="{BB962C8B-B14F-4D97-AF65-F5344CB8AC3E}">
        <p14:creationId xmlns:p14="http://schemas.microsoft.com/office/powerpoint/2010/main" val="214183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Britannic Bold" panose="020B0903060703020204" pitchFamily="34" charset="0"/>
              </a:rPr>
              <a:t>FORMAÇÃO DE PROFESSORES</a:t>
            </a:r>
          </a:p>
        </p:txBody>
      </p:sp>
      <p:sp>
        <p:nvSpPr>
          <p:cNvPr id="3" name="Espaço Reservado para Texto 2"/>
          <p:cNvSpPr>
            <a:spLocks noGrp="1"/>
          </p:cNvSpPr>
          <p:nvPr>
            <p:ph type="body" idx="1"/>
          </p:nvPr>
        </p:nvSpPr>
        <p:spPr/>
        <p:txBody>
          <a:bodyPr>
            <a:normAutofit/>
          </a:bodyPr>
          <a:lstStyle/>
          <a:p>
            <a:pPr algn="r"/>
            <a:r>
              <a:rPr lang="pt-BR" sz="4000" b="1" dirty="0">
                <a:solidFill>
                  <a:srgbClr val="006600"/>
                </a:solidFill>
                <a:latin typeface="Britannic Bold" panose="020B0903060703020204" pitchFamily="34" charset="0"/>
              </a:rPr>
              <a:t>O PASSADO NO PRESENTE </a:t>
            </a:r>
          </a:p>
        </p:txBody>
      </p:sp>
    </p:spTree>
    <p:extLst>
      <p:ext uri="{BB962C8B-B14F-4D97-AF65-F5344CB8AC3E}">
        <p14:creationId xmlns:p14="http://schemas.microsoft.com/office/powerpoint/2010/main" val="2945388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45971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546476"/>
            <a:ext cx="8911687" cy="704354"/>
          </a:xfrm>
        </p:spPr>
        <p:txBody>
          <a:bodyPr>
            <a:normAutofit/>
          </a:bodyPr>
          <a:lstStyle/>
          <a:p>
            <a:r>
              <a:rPr lang="pt-BR" sz="4000" b="1" i="1" dirty="0">
                <a:solidFill>
                  <a:srgbClr val="005800"/>
                </a:solidFill>
                <a:latin typeface="+mn-lt"/>
                <a:ea typeface="Verdana" pitchFamily="34" charset="0"/>
                <a:cs typeface="Verdana" pitchFamily="34" charset="0"/>
              </a:rPr>
              <a:t>Sociedades e Tempos da Educação</a:t>
            </a:r>
          </a:p>
        </p:txBody>
      </p:sp>
      <p:sp>
        <p:nvSpPr>
          <p:cNvPr id="3" name="Espaço Reservado para Conteúdo 2"/>
          <p:cNvSpPr>
            <a:spLocks noGrp="1"/>
          </p:cNvSpPr>
          <p:nvPr>
            <p:ph idx="1"/>
          </p:nvPr>
        </p:nvSpPr>
        <p:spPr>
          <a:xfrm>
            <a:off x="448574" y="1850361"/>
            <a:ext cx="9762226" cy="4377911"/>
          </a:xfrm>
        </p:spPr>
        <p:txBody>
          <a:bodyPr>
            <a:normAutofit fontScale="77500" lnSpcReduction="20000"/>
          </a:bodyPr>
          <a:lstStyle/>
          <a:p>
            <a:pPr>
              <a:lnSpc>
                <a:spcPct val="160000"/>
              </a:lnSpc>
              <a:buFont typeface="Wingdings" panose="05000000000000000000" pitchFamily="2" charset="2"/>
              <a:buChar char="ü"/>
            </a:pPr>
            <a:r>
              <a:rPr lang="pt-BR" sz="4100" dirty="0">
                <a:ea typeface="Verdana" pitchFamily="34" charset="0"/>
                <a:cs typeface="Verdana" pitchFamily="34" charset="0"/>
              </a:rPr>
              <a:t>Aprender com o passado</a:t>
            </a:r>
          </a:p>
          <a:p>
            <a:pPr>
              <a:lnSpc>
                <a:spcPct val="160000"/>
              </a:lnSpc>
              <a:buFont typeface="Wingdings" panose="05000000000000000000" pitchFamily="2" charset="2"/>
              <a:buChar char="ü"/>
            </a:pPr>
            <a:r>
              <a:rPr lang="pt-BR" sz="4100" dirty="0">
                <a:ea typeface="Verdana" pitchFamily="34" charset="0"/>
                <a:cs typeface="Verdana" pitchFamily="34" charset="0"/>
              </a:rPr>
              <a:t>Compreender e viver melhor o presente</a:t>
            </a:r>
          </a:p>
          <a:p>
            <a:pPr>
              <a:lnSpc>
                <a:spcPct val="160000"/>
              </a:lnSpc>
              <a:buFont typeface="Wingdings" panose="05000000000000000000" pitchFamily="2" charset="2"/>
              <a:buChar char="ü"/>
            </a:pPr>
            <a:r>
              <a:rPr lang="pt-BR" sz="4100" dirty="0">
                <a:ea typeface="Verdana" pitchFamily="34" charset="0"/>
                <a:cs typeface="Verdana" pitchFamily="34" charset="0"/>
              </a:rPr>
              <a:t>Preparar para o futuro.</a:t>
            </a:r>
          </a:p>
          <a:p>
            <a:pPr marL="0" indent="0" algn="ctr">
              <a:buNone/>
            </a:pPr>
            <a:endParaRPr lang="pt-BR" sz="3600" b="1" dirty="0">
              <a:solidFill>
                <a:srgbClr val="002060"/>
              </a:solidFill>
              <a:ea typeface="Verdana" pitchFamily="34" charset="0"/>
              <a:cs typeface="Verdana" pitchFamily="34" charset="0"/>
            </a:endParaRPr>
          </a:p>
          <a:p>
            <a:pPr marL="0" indent="0" algn="ctr">
              <a:buNone/>
            </a:pPr>
            <a:endParaRPr lang="pt-BR" sz="3600" b="1" dirty="0">
              <a:solidFill>
                <a:srgbClr val="002060"/>
              </a:solidFill>
              <a:ea typeface="Verdana" pitchFamily="34" charset="0"/>
              <a:cs typeface="Verdana" pitchFamily="34" charset="0"/>
            </a:endParaRPr>
          </a:p>
          <a:p>
            <a:pPr marL="0" indent="0" algn="ctr">
              <a:lnSpc>
                <a:spcPct val="100000"/>
              </a:lnSpc>
              <a:spcAft>
                <a:spcPts val="1200"/>
              </a:spcAft>
              <a:buNone/>
            </a:pPr>
            <a:r>
              <a:rPr lang="pt-BR" sz="3600" b="1" dirty="0">
                <a:solidFill>
                  <a:srgbClr val="006600"/>
                </a:solidFill>
                <a:latin typeface="Berlin Sans FB Demi" panose="020E0802020502020306" pitchFamily="34" charset="0"/>
                <a:ea typeface="Verdana" pitchFamily="34" charset="0"/>
                <a:cs typeface="Verdana" pitchFamily="34" charset="0"/>
              </a:rPr>
              <a:t>A educação se viabiliza pelas  tecnologias que lhe são contemporâneas</a:t>
            </a:r>
            <a:r>
              <a:rPr lang="pt-BR" b="1" dirty="0">
                <a:solidFill>
                  <a:srgbClr val="006600"/>
                </a:solidFill>
                <a:latin typeface="Berlin Sans FB Demi" panose="020E0802020502020306" pitchFamily="34" charset="0"/>
                <a:ea typeface="Verdana" pitchFamily="34" charset="0"/>
                <a:cs typeface="Verdana" pitchFamily="34" charset="0"/>
              </a:rPr>
              <a:t>. </a:t>
            </a:r>
          </a:p>
        </p:txBody>
      </p:sp>
      <p:graphicFrame>
        <p:nvGraphicFramePr>
          <p:cNvPr id="4" name="Diagrama 3"/>
          <p:cNvGraphicFramePr/>
          <p:nvPr>
            <p:extLst/>
          </p:nvPr>
        </p:nvGraphicFramePr>
        <p:xfrm>
          <a:off x="8873876" y="1603613"/>
          <a:ext cx="3201843" cy="350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62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757192"/>
          </a:xfrm>
        </p:spPr>
        <p:txBody>
          <a:bodyPr>
            <a:normAutofit/>
          </a:bodyPr>
          <a:lstStyle/>
          <a:p>
            <a:r>
              <a:rPr lang="pt-BR" sz="4000" b="1" i="1" dirty="0">
                <a:latin typeface="+mn-lt"/>
              </a:rPr>
              <a:t>Cursos de Formação de professores</a:t>
            </a:r>
          </a:p>
        </p:txBody>
      </p:sp>
      <p:graphicFrame>
        <p:nvGraphicFramePr>
          <p:cNvPr id="4" name="Tabela 3"/>
          <p:cNvGraphicFramePr>
            <a:graphicFrameLocks noGrp="1"/>
          </p:cNvGraphicFramePr>
          <p:nvPr>
            <p:extLst>
              <p:ext uri="{D42A27DB-BD31-4B8C-83A1-F6EECF244321}">
                <p14:modId xmlns:p14="http://schemas.microsoft.com/office/powerpoint/2010/main" val="2239087958"/>
              </p:ext>
            </p:extLst>
          </p:nvPr>
        </p:nvGraphicFramePr>
        <p:xfrm>
          <a:off x="362310" y="1043795"/>
          <a:ext cx="11300604" cy="5210356"/>
        </p:xfrm>
        <a:graphic>
          <a:graphicData uri="http://schemas.openxmlformats.org/drawingml/2006/table">
            <a:tbl>
              <a:tblPr firstRow="1" bandRow="1">
                <a:tableStyleId>{5C22544A-7EE6-4342-B048-85BDC9FD1C3A}</a:tableStyleId>
              </a:tblPr>
              <a:tblGrid>
                <a:gridCol w="11300604">
                  <a:extLst>
                    <a:ext uri="{9D8B030D-6E8A-4147-A177-3AD203B41FA5}">
                      <a16:colId xmlns:a16="http://schemas.microsoft.com/office/drawing/2014/main" val="2515775393"/>
                    </a:ext>
                  </a:extLst>
                </a:gridCol>
              </a:tblGrid>
              <a:tr h="669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3200" dirty="0"/>
                        <a:t>VISÃO TRADICIONAL</a:t>
                      </a:r>
                    </a:p>
                  </a:txBody>
                  <a:tcPr>
                    <a:solidFill>
                      <a:srgbClr val="006600"/>
                    </a:solidFill>
                  </a:tcPr>
                </a:tc>
                <a:extLst>
                  <a:ext uri="{0D108BD9-81ED-4DB2-BD59-A6C34878D82A}">
                    <a16:rowId xmlns:a16="http://schemas.microsoft.com/office/drawing/2014/main" val="978184581"/>
                  </a:ext>
                </a:extLst>
              </a:tr>
              <a:tr h="4540968">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pt-BR" sz="3200" dirty="0"/>
                        <a:t>Foco no ensino presencial –</a:t>
                      </a:r>
                      <a:r>
                        <a:rPr lang="pt-BR" sz="3200" baseline="0" dirty="0"/>
                        <a:t> formal – público </a:t>
                      </a:r>
                      <a:endParaRPr lang="pt-BR" sz="3200" dirty="0"/>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pt-BR" sz="3200" dirty="0"/>
                        <a:t>Protagonismo docente </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pt-BR" sz="3200" dirty="0"/>
                        <a:t>Aulas expositivas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pt-BR" sz="3200" dirty="0"/>
                        <a:t>Transmissão e “entrega” de conteúdos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pt-BR" sz="3200" dirty="0"/>
                        <a:t>Descontextualização da formação</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pt-BR" sz="3200" dirty="0"/>
                        <a:t>Uso inadequado de recursos tecnológicos digitais</a:t>
                      </a:r>
                    </a:p>
                  </a:txBody>
                  <a:tcPr>
                    <a:solidFill>
                      <a:schemeClr val="accent5">
                        <a:lumMod val="20000"/>
                        <a:lumOff val="80000"/>
                      </a:schemeClr>
                    </a:solidFill>
                  </a:tcPr>
                </a:tc>
                <a:extLst>
                  <a:ext uri="{0D108BD9-81ED-4DB2-BD59-A6C34878D82A}">
                    <a16:rowId xmlns:a16="http://schemas.microsoft.com/office/drawing/2014/main" val="131650829"/>
                  </a:ext>
                </a:extLst>
              </a:tr>
            </a:tbl>
          </a:graphicData>
        </a:graphic>
      </p:graphicFrame>
    </p:spTree>
    <p:extLst>
      <p:ext uri="{BB962C8B-B14F-4D97-AF65-F5344CB8AC3E}">
        <p14:creationId xmlns:p14="http://schemas.microsoft.com/office/powerpoint/2010/main" val="277977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757192"/>
          </a:xfrm>
        </p:spPr>
        <p:txBody>
          <a:bodyPr>
            <a:normAutofit/>
          </a:bodyPr>
          <a:lstStyle/>
          <a:p>
            <a:r>
              <a:rPr lang="pt-BR" sz="4000" b="1" i="1" dirty="0">
                <a:latin typeface="+mn-lt"/>
              </a:rPr>
              <a:t>Cursos de Formação de professores</a:t>
            </a:r>
            <a:endParaRPr lang="pt-BR" sz="4000" dirty="0">
              <a:latin typeface="+mn-lt"/>
            </a:endParaRPr>
          </a:p>
        </p:txBody>
      </p:sp>
      <p:graphicFrame>
        <p:nvGraphicFramePr>
          <p:cNvPr id="4" name="Tabela 3"/>
          <p:cNvGraphicFramePr>
            <a:graphicFrameLocks noGrp="1"/>
          </p:cNvGraphicFramePr>
          <p:nvPr>
            <p:extLst>
              <p:ext uri="{D42A27DB-BD31-4B8C-83A1-F6EECF244321}">
                <p14:modId xmlns:p14="http://schemas.microsoft.com/office/powerpoint/2010/main" val="1301861293"/>
              </p:ext>
            </p:extLst>
          </p:nvPr>
        </p:nvGraphicFramePr>
        <p:xfrm>
          <a:off x="362309" y="1518246"/>
          <a:ext cx="11317857" cy="4409046"/>
        </p:xfrm>
        <a:graphic>
          <a:graphicData uri="http://schemas.openxmlformats.org/drawingml/2006/table">
            <a:tbl>
              <a:tblPr firstRow="1" bandRow="1">
                <a:tableStyleId>{5C22544A-7EE6-4342-B048-85BDC9FD1C3A}</a:tableStyleId>
              </a:tblPr>
              <a:tblGrid>
                <a:gridCol w="11317857">
                  <a:extLst>
                    <a:ext uri="{9D8B030D-6E8A-4147-A177-3AD203B41FA5}">
                      <a16:colId xmlns:a16="http://schemas.microsoft.com/office/drawing/2014/main" val="2515775393"/>
                    </a:ext>
                  </a:extLst>
                </a:gridCol>
              </a:tblGrid>
              <a:tr h="660006">
                <a:tc>
                  <a:txBody>
                    <a:bodyPr/>
                    <a:lstStyle/>
                    <a:p>
                      <a:pPr algn="ctr"/>
                      <a:r>
                        <a:rPr lang="pt-BR" sz="3200" dirty="0"/>
                        <a:t>DESARTICULAÇÃO ENTRE </a:t>
                      </a:r>
                    </a:p>
                  </a:txBody>
                  <a:tcPr>
                    <a:solidFill>
                      <a:srgbClr val="006600"/>
                    </a:solidFill>
                  </a:tcPr>
                </a:tc>
                <a:extLst>
                  <a:ext uri="{0D108BD9-81ED-4DB2-BD59-A6C34878D82A}">
                    <a16:rowId xmlns:a16="http://schemas.microsoft.com/office/drawing/2014/main" val="978184581"/>
                  </a:ext>
                </a:extLst>
              </a:tr>
              <a:tr h="3687707">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sz="3200" dirty="0"/>
                        <a:t>As teorias de ensino e aprendizagem e o processo de formação  </a:t>
                      </a:r>
                    </a:p>
                    <a:p>
                      <a:pPr marL="285750" indent="-285750">
                        <a:lnSpc>
                          <a:spcPct val="150000"/>
                        </a:lnSpc>
                        <a:buFont typeface="Arial" panose="020B0604020202020204" pitchFamily="34" charset="0"/>
                        <a:buChar char="•"/>
                      </a:pPr>
                      <a:r>
                        <a:rPr lang="pt-BR" sz="3200" dirty="0"/>
                        <a:t>O discurso dos</a:t>
                      </a:r>
                      <a:r>
                        <a:rPr lang="pt-BR" sz="3200" baseline="0" dirty="0"/>
                        <a:t> docentes </a:t>
                      </a:r>
                      <a:r>
                        <a:rPr lang="pt-BR" sz="3200" dirty="0"/>
                        <a:t>e suas práticas</a:t>
                      </a:r>
                    </a:p>
                    <a:p>
                      <a:pPr marL="285750" indent="-285750">
                        <a:lnSpc>
                          <a:spcPct val="150000"/>
                        </a:lnSpc>
                        <a:buFont typeface="Arial" panose="020B0604020202020204" pitchFamily="34" charset="0"/>
                        <a:buChar char="•"/>
                      </a:pPr>
                      <a:r>
                        <a:rPr lang="pt-BR" sz="3200" dirty="0"/>
                        <a:t>A ação</a:t>
                      </a:r>
                      <a:r>
                        <a:rPr lang="pt-BR" sz="3200" baseline="0" dirty="0"/>
                        <a:t> dos </a:t>
                      </a:r>
                      <a:r>
                        <a:rPr lang="pt-BR" sz="3200" dirty="0"/>
                        <a:t>professores e as necessidades dos alunos</a:t>
                      </a:r>
                    </a:p>
                    <a:p>
                      <a:pPr marL="285750" indent="-285750">
                        <a:lnSpc>
                          <a:spcPct val="150000"/>
                        </a:lnSpc>
                        <a:buFont typeface="Arial" panose="020B0604020202020204" pitchFamily="34" charset="0"/>
                        <a:buChar char="•"/>
                      </a:pPr>
                      <a:r>
                        <a:rPr lang="pt-BR" sz="3200" dirty="0"/>
                        <a:t>O processo de formação e a contexto</a:t>
                      </a:r>
                      <a:r>
                        <a:rPr lang="pt-BR" sz="3200" baseline="0" dirty="0"/>
                        <a:t> social</a:t>
                      </a:r>
                    </a:p>
                    <a:p>
                      <a:pPr marL="285750" indent="-285750">
                        <a:lnSpc>
                          <a:spcPct val="150000"/>
                        </a:lnSpc>
                        <a:buFont typeface="Arial" panose="020B0604020202020204" pitchFamily="34" charset="0"/>
                        <a:buChar char="•"/>
                      </a:pPr>
                      <a:r>
                        <a:rPr lang="pt-BR" sz="3200" baseline="0" dirty="0"/>
                        <a:t>Os inúmeros formatos de </a:t>
                      </a:r>
                      <a:r>
                        <a:rPr lang="pt-BR" sz="3200" i="1" baseline="0" dirty="0"/>
                        <a:t>docência</a:t>
                      </a:r>
                      <a:r>
                        <a:rPr lang="pt-BR" sz="3200" baseline="0" dirty="0"/>
                        <a:t> socialmente existentes</a:t>
                      </a:r>
                    </a:p>
                  </a:txBody>
                  <a:tcPr>
                    <a:solidFill>
                      <a:schemeClr val="accent5">
                        <a:lumMod val="20000"/>
                        <a:lumOff val="80000"/>
                      </a:schemeClr>
                    </a:solidFill>
                  </a:tcPr>
                </a:tc>
                <a:extLst>
                  <a:ext uri="{0D108BD9-81ED-4DB2-BD59-A6C34878D82A}">
                    <a16:rowId xmlns:a16="http://schemas.microsoft.com/office/drawing/2014/main" val="131650829"/>
                  </a:ext>
                </a:extLst>
              </a:tr>
            </a:tbl>
          </a:graphicData>
        </a:graphic>
      </p:graphicFrame>
    </p:spTree>
    <p:extLst>
      <p:ext uri="{BB962C8B-B14F-4D97-AF65-F5344CB8AC3E}">
        <p14:creationId xmlns:p14="http://schemas.microsoft.com/office/powerpoint/2010/main" val="312281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4180" y="793629"/>
            <a:ext cx="10051499" cy="802257"/>
          </a:xfrm>
        </p:spPr>
        <p:txBody>
          <a:bodyPr>
            <a:normAutofit/>
          </a:bodyPr>
          <a:lstStyle/>
          <a:p>
            <a:r>
              <a:rPr lang="pt-BR" sz="4000" b="1" i="1" dirty="0">
                <a:latin typeface="+mn-lt"/>
              </a:rPr>
              <a:t>Cursos de Formação de professores</a:t>
            </a:r>
            <a:endParaRPr lang="pt-BR" sz="4000" dirty="0">
              <a:latin typeface="+mn-lt"/>
            </a:endParaRPr>
          </a:p>
        </p:txBody>
      </p:sp>
      <p:sp>
        <p:nvSpPr>
          <p:cNvPr id="3" name="Espaço Reservado para Conteúdo 2"/>
          <p:cNvSpPr>
            <a:spLocks noGrp="1"/>
          </p:cNvSpPr>
          <p:nvPr>
            <p:ph idx="1"/>
          </p:nvPr>
        </p:nvSpPr>
        <p:spPr>
          <a:xfrm>
            <a:off x="422694" y="4606506"/>
            <a:ext cx="11335110" cy="1319838"/>
          </a:xfrm>
        </p:spPr>
        <p:txBody>
          <a:bodyPr>
            <a:noAutofit/>
          </a:bodyPr>
          <a:lstStyle/>
          <a:p>
            <a:pPr algn="ctr">
              <a:lnSpc>
                <a:spcPct val="100000"/>
              </a:lnSpc>
              <a:spcAft>
                <a:spcPts val="1200"/>
              </a:spcAft>
            </a:pPr>
            <a:r>
              <a:rPr lang="pt-BR" sz="3200" b="1" i="1" dirty="0">
                <a:solidFill>
                  <a:srgbClr val="006600"/>
                </a:solidFill>
              </a:rPr>
              <a:t>A formação se orienta pelo momento social do século passado, em que a informação era distante, rara, cara, difícil e demorada.</a:t>
            </a:r>
          </a:p>
        </p:txBody>
      </p:sp>
      <p:sp>
        <p:nvSpPr>
          <p:cNvPr id="5" name="CaixaDeTexto 4"/>
          <p:cNvSpPr txBox="1"/>
          <p:nvPr/>
        </p:nvSpPr>
        <p:spPr>
          <a:xfrm>
            <a:off x="862643" y="1725283"/>
            <a:ext cx="4494362" cy="2554545"/>
          </a:xfrm>
          <a:prstGeom prst="rect">
            <a:avLst/>
          </a:prstGeom>
          <a:noFill/>
        </p:spPr>
        <p:txBody>
          <a:bodyPr wrap="square" rtlCol="0">
            <a:spAutoFit/>
          </a:bodyPr>
          <a:lstStyle/>
          <a:p>
            <a:r>
              <a:rPr lang="pt-BR" sz="3600" b="1" dirty="0">
                <a:solidFill>
                  <a:srgbClr val="006600"/>
                </a:solidFill>
              </a:rPr>
              <a:t>Formar professores</a:t>
            </a:r>
          </a:p>
          <a:p>
            <a:endParaRPr lang="pt-BR" sz="1000" dirty="0"/>
          </a:p>
          <a:p>
            <a:pPr marL="742950" lvl="1" indent="-285750">
              <a:buFont typeface="Wingdings" panose="05000000000000000000" pitchFamily="2" charset="2"/>
              <a:buChar char="ü"/>
            </a:pPr>
            <a:r>
              <a:rPr lang="pt-BR" sz="3200" i="1" dirty="0"/>
              <a:t>Para que?</a:t>
            </a:r>
          </a:p>
          <a:p>
            <a:pPr marL="742950" lvl="1" indent="-285750">
              <a:buFont typeface="Wingdings" panose="05000000000000000000" pitchFamily="2" charset="2"/>
              <a:buChar char="ü"/>
            </a:pPr>
            <a:r>
              <a:rPr lang="pt-BR" sz="3200" i="1" dirty="0"/>
              <a:t>Para quem?</a:t>
            </a:r>
          </a:p>
          <a:p>
            <a:pPr marL="742950" lvl="1" indent="-285750">
              <a:buFont typeface="Wingdings" panose="05000000000000000000" pitchFamily="2" charset="2"/>
              <a:buChar char="ü"/>
            </a:pPr>
            <a:r>
              <a:rPr lang="pt-BR" sz="3200" i="1" dirty="0"/>
              <a:t>Como?</a:t>
            </a:r>
          </a:p>
          <a:p>
            <a:pPr marL="285750" indent="-285750">
              <a:buFont typeface="Wingdings" panose="05000000000000000000" pitchFamily="2" charset="2"/>
              <a:buChar char="ü"/>
            </a:pPr>
            <a:endParaRPr lang="pt-BR" dirty="0"/>
          </a:p>
        </p:txBody>
      </p:sp>
    </p:spTree>
    <p:extLst>
      <p:ext uri="{BB962C8B-B14F-4D97-AF65-F5344CB8AC3E}">
        <p14:creationId xmlns:p14="http://schemas.microsoft.com/office/powerpoint/2010/main" val="178551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i="1" dirty="0">
                <a:solidFill>
                  <a:srgbClr val="006600"/>
                </a:solidFill>
                <a:latin typeface="+mn-lt"/>
              </a:rPr>
              <a:t>Formação de professores para novos tempos</a:t>
            </a:r>
            <a:endParaRPr lang="pt-BR" sz="4000" dirty="0">
              <a:solidFill>
                <a:srgbClr val="006600"/>
              </a:solidFill>
              <a:latin typeface="+mn-lt"/>
            </a:endParaRPr>
          </a:p>
        </p:txBody>
      </p:sp>
      <p:sp>
        <p:nvSpPr>
          <p:cNvPr id="3" name="Espaço Reservado para Conteúdo 2"/>
          <p:cNvSpPr>
            <a:spLocks noGrp="1"/>
          </p:cNvSpPr>
          <p:nvPr>
            <p:ph idx="1"/>
          </p:nvPr>
        </p:nvSpPr>
        <p:spPr>
          <a:xfrm>
            <a:off x="595223" y="2605177"/>
            <a:ext cx="11197086" cy="3019246"/>
          </a:xfrm>
        </p:spPr>
        <p:txBody>
          <a:bodyPr>
            <a:normAutofit/>
          </a:bodyPr>
          <a:lstStyle/>
          <a:p>
            <a:pPr marL="361950" indent="-361950">
              <a:buFont typeface="Wingdings" panose="05000000000000000000" pitchFamily="2" charset="2"/>
              <a:buChar char="v"/>
            </a:pPr>
            <a:r>
              <a:rPr lang="pt-BR" sz="3000" i="1" dirty="0"/>
              <a:t>Evolução do ensino e importância da docência  </a:t>
            </a:r>
          </a:p>
          <a:p>
            <a:pPr marL="361950" indent="-361950">
              <a:buFont typeface="Wingdings" panose="05000000000000000000" pitchFamily="2" charset="2"/>
              <a:buChar char="v"/>
            </a:pPr>
            <a:r>
              <a:rPr lang="pt-BR" sz="3000" i="1" dirty="0"/>
              <a:t>Bases teóricas de ensino e aprendizagem</a:t>
            </a:r>
          </a:p>
          <a:p>
            <a:pPr marL="361950" indent="-361950">
              <a:lnSpc>
                <a:spcPct val="110000"/>
              </a:lnSpc>
              <a:spcBef>
                <a:spcPts val="600"/>
              </a:spcBef>
              <a:spcAft>
                <a:spcPts val="600"/>
              </a:spcAft>
              <a:buFont typeface="Wingdings" panose="05000000000000000000" pitchFamily="2" charset="2"/>
              <a:buChar char="v"/>
            </a:pPr>
            <a:r>
              <a:rPr lang="pt-BR" sz="3000" i="1" dirty="0"/>
              <a:t>Metodologias </a:t>
            </a:r>
          </a:p>
          <a:p>
            <a:pPr marL="361950" indent="-361950">
              <a:lnSpc>
                <a:spcPct val="110000"/>
              </a:lnSpc>
              <a:spcBef>
                <a:spcPts val="600"/>
              </a:spcBef>
              <a:spcAft>
                <a:spcPts val="600"/>
              </a:spcAft>
              <a:buFont typeface="Wingdings" panose="05000000000000000000" pitchFamily="2" charset="2"/>
              <a:buChar char="v"/>
            </a:pPr>
            <a:r>
              <a:rPr lang="pt-BR" sz="3000" i="1" dirty="0"/>
              <a:t>Aprendizagens múltiplas</a:t>
            </a:r>
          </a:p>
          <a:p>
            <a:pPr marL="361950" indent="-361950">
              <a:lnSpc>
                <a:spcPct val="110000"/>
              </a:lnSpc>
              <a:spcBef>
                <a:spcPts val="600"/>
              </a:spcBef>
              <a:spcAft>
                <a:spcPts val="600"/>
              </a:spcAft>
              <a:buFont typeface="Wingdings" panose="05000000000000000000" pitchFamily="2" charset="2"/>
              <a:buChar char="v"/>
            </a:pPr>
            <a:r>
              <a:rPr lang="pt-BR" sz="3000" i="1" dirty="0"/>
              <a:t> Valores </a:t>
            </a:r>
          </a:p>
        </p:txBody>
      </p:sp>
      <p:sp>
        <p:nvSpPr>
          <p:cNvPr id="4" name="Retângulo 3"/>
          <p:cNvSpPr/>
          <p:nvPr/>
        </p:nvSpPr>
        <p:spPr>
          <a:xfrm>
            <a:off x="2104844" y="1837427"/>
            <a:ext cx="8410755" cy="584775"/>
          </a:xfrm>
          <a:prstGeom prst="rect">
            <a:avLst/>
          </a:prstGeom>
        </p:spPr>
        <p:txBody>
          <a:bodyPr wrap="square">
            <a:spAutoFit/>
          </a:bodyPr>
          <a:lstStyle/>
          <a:p>
            <a:pPr marL="457200" indent="-457200">
              <a:buFont typeface="Wingdings" panose="05000000000000000000" pitchFamily="2" charset="2"/>
              <a:buChar char="ü"/>
            </a:pPr>
            <a:r>
              <a:rPr lang="pt-BR" sz="3200" b="1" dirty="0">
                <a:solidFill>
                  <a:srgbClr val="F16A05"/>
                </a:solidFill>
                <a:ea typeface="Verdana" pitchFamily="34" charset="0"/>
                <a:cs typeface="Verdana" pitchFamily="34" charset="0"/>
              </a:rPr>
              <a:t>Aprender com o passado</a:t>
            </a:r>
          </a:p>
        </p:txBody>
      </p:sp>
    </p:spTree>
    <p:extLst>
      <p:ext uri="{BB962C8B-B14F-4D97-AF65-F5344CB8AC3E}">
        <p14:creationId xmlns:p14="http://schemas.microsoft.com/office/powerpoint/2010/main" val="165068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524000" y="404813"/>
            <a:ext cx="86756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sz="4000" b="1" i="1" dirty="0">
                <a:solidFill>
                  <a:srgbClr val="006600"/>
                </a:solidFill>
                <a:latin typeface="+mn-lt"/>
              </a:rPr>
              <a:t>O que diz a teoria educacional...</a:t>
            </a:r>
          </a:p>
        </p:txBody>
      </p:sp>
      <p:sp>
        <p:nvSpPr>
          <p:cNvPr id="17411" name="Rectangle 5"/>
          <p:cNvSpPr>
            <a:spLocks noChangeArrowheads="1"/>
          </p:cNvSpPr>
          <p:nvPr/>
        </p:nvSpPr>
        <p:spPr bwMode="auto">
          <a:xfrm>
            <a:off x="672861" y="1268414"/>
            <a:ext cx="1639018" cy="49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0"/>
              </a:spcBef>
              <a:buFontTx/>
              <a:buNone/>
            </a:pPr>
            <a:r>
              <a:rPr lang="en-GB" altLang="pt-BR" sz="2800" b="1" dirty="0">
                <a:latin typeface="Arial" panose="020B0604020202020204" pitchFamily="34" charset="0"/>
              </a:rPr>
              <a:t>1890</a:t>
            </a:r>
          </a:p>
          <a:p>
            <a:pPr eaLnBrk="1" hangingPunct="1">
              <a:lnSpc>
                <a:spcPct val="90000"/>
              </a:lnSpc>
              <a:spcBef>
                <a:spcPts val="0"/>
              </a:spcBef>
              <a:buFontTx/>
              <a:buNone/>
            </a:pPr>
            <a:r>
              <a:rPr lang="en-GB" altLang="pt-BR" sz="2800" b="1" dirty="0">
                <a:latin typeface="Arial" panose="020B0604020202020204" pitchFamily="34" charset="0"/>
              </a:rPr>
              <a:t>.</a:t>
            </a:r>
          </a:p>
          <a:p>
            <a:pPr eaLnBrk="1" hangingPunct="1">
              <a:lnSpc>
                <a:spcPct val="90000"/>
              </a:lnSpc>
              <a:spcBef>
                <a:spcPts val="0"/>
              </a:spcBef>
              <a:buFontTx/>
              <a:buNone/>
            </a:pPr>
            <a:r>
              <a:rPr lang="en-GB" altLang="pt-BR" sz="2800" b="1" dirty="0">
                <a:latin typeface="Arial" panose="020B0604020202020204" pitchFamily="34" charset="0"/>
              </a:rPr>
              <a:t>1940</a:t>
            </a:r>
          </a:p>
          <a:p>
            <a:pPr eaLnBrk="1" hangingPunct="1">
              <a:lnSpc>
                <a:spcPct val="90000"/>
              </a:lnSpc>
              <a:spcBef>
                <a:spcPts val="0"/>
              </a:spcBef>
              <a:buFontTx/>
              <a:buNone/>
            </a:pPr>
            <a:r>
              <a:rPr lang="en-GB" altLang="pt-BR" sz="2800" b="1" dirty="0">
                <a:latin typeface="Arial" panose="020B0604020202020204" pitchFamily="34" charset="0"/>
              </a:rPr>
              <a:t>.</a:t>
            </a:r>
          </a:p>
          <a:p>
            <a:pPr eaLnBrk="1" hangingPunct="1">
              <a:lnSpc>
                <a:spcPct val="90000"/>
              </a:lnSpc>
              <a:spcBef>
                <a:spcPts val="0"/>
              </a:spcBef>
              <a:buFontTx/>
              <a:buNone/>
            </a:pPr>
            <a:r>
              <a:rPr lang="en-GB" altLang="pt-BR" sz="2800" b="1" dirty="0">
                <a:latin typeface="Arial" panose="020B0604020202020204" pitchFamily="34" charset="0"/>
              </a:rPr>
              <a:t>.</a:t>
            </a:r>
          </a:p>
          <a:p>
            <a:pPr eaLnBrk="1" hangingPunct="1">
              <a:lnSpc>
                <a:spcPct val="90000"/>
              </a:lnSpc>
              <a:spcBef>
                <a:spcPts val="0"/>
              </a:spcBef>
              <a:buFontTx/>
              <a:buNone/>
            </a:pPr>
            <a:r>
              <a:rPr lang="en-GB" altLang="pt-BR" sz="2800" b="1" dirty="0">
                <a:latin typeface="Arial" panose="020B0604020202020204" pitchFamily="34" charset="0"/>
              </a:rPr>
              <a:t>1960</a:t>
            </a:r>
          </a:p>
          <a:p>
            <a:pPr eaLnBrk="1" hangingPunct="1">
              <a:lnSpc>
                <a:spcPct val="90000"/>
              </a:lnSpc>
              <a:spcBef>
                <a:spcPts val="0"/>
              </a:spcBef>
              <a:buFontTx/>
              <a:buNone/>
            </a:pPr>
            <a:r>
              <a:rPr lang="en-GB" altLang="pt-BR" sz="2800" b="1" dirty="0">
                <a:latin typeface="Arial" panose="020B0604020202020204" pitchFamily="34" charset="0"/>
              </a:rPr>
              <a:t>.</a:t>
            </a:r>
          </a:p>
          <a:p>
            <a:pPr eaLnBrk="1" hangingPunct="1">
              <a:lnSpc>
                <a:spcPct val="90000"/>
              </a:lnSpc>
              <a:spcBef>
                <a:spcPts val="0"/>
              </a:spcBef>
              <a:buFontTx/>
              <a:buNone/>
            </a:pPr>
            <a:r>
              <a:rPr lang="en-GB" altLang="pt-BR" sz="2800" b="1" dirty="0">
                <a:latin typeface="Arial" panose="020B0604020202020204" pitchFamily="34" charset="0"/>
              </a:rPr>
              <a:t>.</a:t>
            </a:r>
          </a:p>
          <a:p>
            <a:pPr eaLnBrk="1" hangingPunct="1">
              <a:lnSpc>
                <a:spcPct val="90000"/>
              </a:lnSpc>
              <a:spcBef>
                <a:spcPts val="0"/>
              </a:spcBef>
              <a:buFontTx/>
              <a:buNone/>
            </a:pPr>
            <a:r>
              <a:rPr lang="en-GB" altLang="pt-BR" sz="2800" b="1" dirty="0">
                <a:latin typeface="Arial" panose="020B0604020202020204" pitchFamily="34" charset="0"/>
              </a:rPr>
              <a:t>1980</a:t>
            </a:r>
          </a:p>
          <a:p>
            <a:pPr eaLnBrk="1" hangingPunct="1">
              <a:lnSpc>
                <a:spcPct val="90000"/>
              </a:lnSpc>
              <a:spcBef>
                <a:spcPts val="0"/>
              </a:spcBef>
              <a:buFontTx/>
              <a:buNone/>
            </a:pPr>
            <a:r>
              <a:rPr lang="en-GB" altLang="pt-BR" sz="2800" b="1" dirty="0">
                <a:latin typeface="Arial" panose="020B0604020202020204" pitchFamily="34" charset="0"/>
              </a:rPr>
              <a:t>.</a:t>
            </a:r>
          </a:p>
          <a:p>
            <a:pPr eaLnBrk="1" hangingPunct="1">
              <a:lnSpc>
                <a:spcPct val="90000"/>
              </a:lnSpc>
              <a:spcBef>
                <a:spcPts val="0"/>
              </a:spcBef>
              <a:buFontTx/>
              <a:buNone/>
            </a:pPr>
            <a:r>
              <a:rPr lang="en-GB" altLang="pt-BR" sz="2800" b="1" dirty="0">
                <a:latin typeface="Arial" panose="020B0604020202020204" pitchFamily="34" charset="0"/>
              </a:rPr>
              <a:t>2000</a:t>
            </a:r>
          </a:p>
          <a:p>
            <a:pPr eaLnBrk="1" hangingPunct="1">
              <a:lnSpc>
                <a:spcPct val="90000"/>
              </a:lnSpc>
              <a:spcBef>
                <a:spcPts val="0"/>
              </a:spcBef>
              <a:buFontTx/>
              <a:buNone/>
            </a:pPr>
            <a:r>
              <a:rPr lang="en-GB" altLang="pt-BR" sz="2800" b="1" dirty="0">
                <a:latin typeface="Arial" panose="020B0604020202020204" pitchFamily="34" charset="0"/>
              </a:rPr>
              <a:t>.</a:t>
            </a:r>
          </a:p>
          <a:p>
            <a:pPr eaLnBrk="1" hangingPunct="1">
              <a:lnSpc>
                <a:spcPct val="90000"/>
              </a:lnSpc>
              <a:spcBef>
                <a:spcPts val="0"/>
              </a:spcBef>
              <a:buFontTx/>
              <a:buNone/>
            </a:pPr>
            <a:r>
              <a:rPr lang="en-GB" altLang="pt-BR" sz="2800" b="1" dirty="0">
                <a:latin typeface="Arial" panose="020B0604020202020204" pitchFamily="34" charset="0"/>
              </a:rPr>
              <a:t>2010 </a:t>
            </a:r>
            <a:endParaRPr lang="pt-BR" altLang="pt-BR" sz="2800" dirty="0">
              <a:latin typeface="Arial" panose="020B0604020202020204" pitchFamily="34" charset="0"/>
            </a:endParaRPr>
          </a:p>
        </p:txBody>
      </p:sp>
      <p:sp>
        <p:nvSpPr>
          <p:cNvPr id="17412" name="Text Box 6"/>
          <p:cNvSpPr txBox="1">
            <a:spLocks noChangeArrowheads="1"/>
          </p:cNvSpPr>
          <p:nvPr/>
        </p:nvSpPr>
        <p:spPr bwMode="auto">
          <a:xfrm>
            <a:off x="2001328" y="1268413"/>
            <a:ext cx="3302511" cy="5072062"/>
          </a:xfrm>
          <a:prstGeom prst="rect">
            <a:avLst/>
          </a:prstGeom>
          <a:solidFill>
            <a:srgbClr val="F1F8F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10000"/>
              </a:spcBef>
              <a:buFontTx/>
              <a:buChar char="•"/>
            </a:pPr>
            <a:r>
              <a:rPr lang="en-US" altLang="pt-BR" sz="2300" dirty="0">
                <a:solidFill>
                  <a:schemeClr val="accent2"/>
                </a:solidFill>
                <a:latin typeface="Arial" panose="020B0604020202020204" pitchFamily="34" charset="0"/>
              </a:rPr>
              <a:t>John Dewey</a:t>
            </a:r>
          </a:p>
          <a:p>
            <a:pPr eaLnBrk="1" hangingPunct="1">
              <a:spcBef>
                <a:spcPct val="10000"/>
              </a:spcBef>
              <a:buFontTx/>
              <a:buChar char="•"/>
            </a:pPr>
            <a:r>
              <a:rPr lang="en-US" altLang="pt-BR" sz="2300" dirty="0">
                <a:solidFill>
                  <a:schemeClr val="accent2"/>
                </a:solidFill>
                <a:latin typeface="Arial" panose="020B0604020202020204" pitchFamily="34" charset="0"/>
              </a:rPr>
              <a:t>Jean Piaget</a:t>
            </a:r>
          </a:p>
          <a:p>
            <a:pPr eaLnBrk="1" hangingPunct="1">
              <a:spcBef>
                <a:spcPct val="10000"/>
              </a:spcBef>
              <a:buFontTx/>
              <a:buChar char="•"/>
            </a:pPr>
            <a:r>
              <a:rPr lang="en-US" altLang="pt-BR" sz="2300" dirty="0">
                <a:solidFill>
                  <a:schemeClr val="accent2"/>
                </a:solidFill>
                <a:latin typeface="Arial" panose="020B0604020202020204" pitchFamily="34" charset="0"/>
              </a:rPr>
              <a:t>Lev Vygotsky</a:t>
            </a:r>
          </a:p>
          <a:p>
            <a:pPr eaLnBrk="1" hangingPunct="1">
              <a:spcBef>
                <a:spcPct val="10000"/>
              </a:spcBef>
              <a:buFontTx/>
              <a:buChar char="•"/>
            </a:pPr>
            <a:r>
              <a:rPr lang="en-US" altLang="pt-BR" sz="2300" dirty="0">
                <a:solidFill>
                  <a:schemeClr val="accent2"/>
                </a:solidFill>
                <a:latin typeface="Arial" panose="020B0604020202020204" pitchFamily="34" charset="0"/>
              </a:rPr>
              <a:t>Jerome Brunner</a:t>
            </a:r>
          </a:p>
          <a:p>
            <a:pPr eaLnBrk="1" hangingPunct="1">
              <a:spcBef>
                <a:spcPct val="10000"/>
              </a:spcBef>
              <a:buFontTx/>
              <a:buChar char="•"/>
            </a:pPr>
            <a:r>
              <a:rPr lang="en-US" altLang="pt-BR" sz="2300" dirty="0">
                <a:solidFill>
                  <a:schemeClr val="accent2"/>
                </a:solidFill>
                <a:latin typeface="Arial" panose="020B0604020202020204" pitchFamily="34" charset="0"/>
              </a:rPr>
              <a:t>David Ausubel </a:t>
            </a:r>
          </a:p>
          <a:p>
            <a:pPr eaLnBrk="1" hangingPunct="1">
              <a:spcBef>
                <a:spcPct val="10000"/>
              </a:spcBef>
              <a:buFontTx/>
              <a:buChar char="•"/>
            </a:pPr>
            <a:r>
              <a:rPr lang="en-US" altLang="pt-BR" sz="2300" b="1" dirty="0">
                <a:solidFill>
                  <a:srgbClr val="990033"/>
                </a:solidFill>
                <a:latin typeface="Arial" panose="020B0604020202020204" pitchFamily="34" charset="0"/>
              </a:rPr>
              <a:t>Paulo Freire </a:t>
            </a:r>
          </a:p>
          <a:p>
            <a:pPr eaLnBrk="1" hangingPunct="1">
              <a:spcBef>
                <a:spcPct val="10000"/>
              </a:spcBef>
              <a:buFontTx/>
              <a:buChar char="•"/>
            </a:pPr>
            <a:r>
              <a:rPr lang="en-US" altLang="pt-BR" sz="2300" dirty="0">
                <a:solidFill>
                  <a:schemeClr val="accent2"/>
                </a:solidFill>
                <a:latin typeface="Arial" panose="020B0604020202020204" pitchFamily="34" charset="0"/>
              </a:rPr>
              <a:t>Seymour </a:t>
            </a:r>
            <a:r>
              <a:rPr lang="en-US" altLang="pt-BR" sz="2300" dirty="0" err="1">
                <a:solidFill>
                  <a:schemeClr val="accent2"/>
                </a:solidFill>
                <a:latin typeface="Arial" panose="020B0604020202020204" pitchFamily="34" charset="0"/>
              </a:rPr>
              <a:t>Papert</a:t>
            </a:r>
            <a:endParaRPr lang="en-US" altLang="pt-BR" sz="2300" dirty="0">
              <a:solidFill>
                <a:schemeClr val="accent2"/>
              </a:solidFill>
              <a:latin typeface="Arial" panose="020B0604020202020204" pitchFamily="34" charset="0"/>
            </a:endParaRPr>
          </a:p>
          <a:p>
            <a:pPr eaLnBrk="1" hangingPunct="1">
              <a:spcBef>
                <a:spcPct val="10000"/>
              </a:spcBef>
              <a:buFontTx/>
              <a:buChar char="•"/>
            </a:pPr>
            <a:r>
              <a:rPr lang="en-US" altLang="pt-BR" sz="2300" dirty="0">
                <a:solidFill>
                  <a:schemeClr val="accent2"/>
                </a:solidFill>
                <a:latin typeface="Arial" panose="020B0604020202020204" pitchFamily="34" charset="0"/>
              </a:rPr>
              <a:t>Lauren Resnick</a:t>
            </a:r>
          </a:p>
          <a:p>
            <a:pPr eaLnBrk="1" hangingPunct="1">
              <a:spcBef>
                <a:spcPct val="10000"/>
              </a:spcBef>
              <a:buFontTx/>
              <a:buChar char="•"/>
            </a:pPr>
            <a:r>
              <a:rPr lang="en-US" altLang="pt-BR" sz="2300" dirty="0">
                <a:solidFill>
                  <a:schemeClr val="accent2"/>
                </a:solidFill>
                <a:latin typeface="Arial" panose="020B0604020202020204" pitchFamily="34" charset="0"/>
              </a:rPr>
              <a:t>John </a:t>
            </a:r>
            <a:r>
              <a:rPr lang="en-US" altLang="pt-BR" sz="2300" dirty="0" err="1">
                <a:solidFill>
                  <a:schemeClr val="accent2"/>
                </a:solidFill>
                <a:latin typeface="Arial" panose="020B0604020202020204" pitchFamily="34" charset="0"/>
              </a:rPr>
              <a:t>Seely</a:t>
            </a:r>
            <a:r>
              <a:rPr lang="en-US" altLang="pt-BR" sz="2300" dirty="0">
                <a:solidFill>
                  <a:schemeClr val="accent2"/>
                </a:solidFill>
                <a:latin typeface="Arial" panose="020B0604020202020204" pitchFamily="34" charset="0"/>
              </a:rPr>
              <a:t> Brown</a:t>
            </a:r>
          </a:p>
          <a:p>
            <a:pPr eaLnBrk="1" hangingPunct="1">
              <a:spcBef>
                <a:spcPct val="10000"/>
              </a:spcBef>
              <a:buFontTx/>
              <a:buChar char="•"/>
            </a:pPr>
            <a:r>
              <a:rPr lang="en-US" altLang="pt-BR" sz="2300" dirty="0" err="1">
                <a:solidFill>
                  <a:schemeClr val="accent2"/>
                </a:solidFill>
                <a:latin typeface="Arial" panose="020B0604020202020204" pitchFamily="34" charset="0"/>
              </a:rPr>
              <a:t>Ference</a:t>
            </a:r>
            <a:r>
              <a:rPr lang="en-US" altLang="pt-BR" sz="2300" dirty="0">
                <a:solidFill>
                  <a:schemeClr val="accent2"/>
                </a:solidFill>
                <a:latin typeface="Arial" panose="020B0604020202020204" pitchFamily="34" charset="0"/>
              </a:rPr>
              <a:t> </a:t>
            </a:r>
            <a:r>
              <a:rPr lang="en-US" altLang="pt-BR" sz="2300" dirty="0" err="1">
                <a:solidFill>
                  <a:schemeClr val="accent2"/>
                </a:solidFill>
                <a:latin typeface="Arial" panose="020B0604020202020204" pitchFamily="34" charset="0"/>
              </a:rPr>
              <a:t>Marton</a:t>
            </a:r>
            <a:endParaRPr lang="en-US" altLang="pt-BR" sz="2300" dirty="0">
              <a:solidFill>
                <a:schemeClr val="accent2"/>
              </a:solidFill>
              <a:latin typeface="Arial" panose="020B0604020202020204" pitchFamily="34" charset="0"/>
            </a:endParaRPr>
          </a:p>
          <a:p>
            <a:pPr eaLnBrk="1" hangingPunct="1">
              <a:spcBef>
                <a:spcPct val="10000"/>
              </a:spcBef>
              <a:buFontTx/>
              <a:buChar char="•"/>
            </a:pPr>
            <a:r>
              <a:rPr lang="en-US" altLang="pt-BR" sz="2300" dirty="0">
                <a:solidFill>
                  <a:schemeClr val="accent2"/>
                </a:solidFill>
                <a:latin typeface="Arial" panose="020B0604020202020204" pitchFamily="34" charset="0"/>
              </a:rPr>
              <a:t>Roger </a:t>
            </a:r>
            <a:r>
              <a:rPr lang="en-US" altLang="pt-BR" sz="2300" dirty="0" err="1">
                <a:solidFill>
                  <a:schemeClr val="accent2"/>
                </a:solidFill>
                <a:latin typeface="Arial" panose="020B0604020202020204" pitchFamily="34" charset="0"/>
              </a:rPr>
              <a:t>Säljö</a:t>
            </a:r>
            <a:endParaRPr lang="en-US" altLang="pt-BR" sz="2300" dirty="0">
              <a:solidFill>
                <a:schemeClr val="accent2"/>
              </a:solidFill>
              <a:latin typeface="Arial" panose="020B0604020202020204" pitchFamily="34" charset="0"/>
            </a:endParaRPr>
          </a:p>
          <a:p>
            <a:pPr eaLnBrk="1" hangingPunct="1">
              <a:spcBef>
                <a:spcPct val="10000"/>
              </a:spcBef>
              <a:buFontTx/>
              <a:buChar char="•"/>
            </a:pPr>
            <a:r>
              <a:rPr lang="en-US" altLang="pt-BR" sz="2300" dirty="0">
                <a:solidFill>
                  <a:schemeClr val="accent2"/>
                </a:solidFill>
                <a:latin typeface="Arial" panose="020B0604020202020204" pitchFamily="34" charset="0"/>
              </a:rPr>
              <a:t>John Biggs</a:t>
            </a:r>
          </a:p>
          <a:p>
            <a:pPr eaLnBrk="1" hangingPunct="1">
              <a:spcBef>
                <a:spcPct val="10000"/>
              </a:spcBef>
              <a:buFontTx/>
              <a:buChar char="•"/>
            </a:pPr>
            <a:r>
              <a:rPr lang="en-US" altLang="pt-BR" sz="2300" dirty="0">
                <a:solidFill>
                  <a:schemeClr val="accent2"/>
                </a:solidFill>
                <a:latin typeface="Arial" panose="020B0604020202020204" pitchFamily="34" charset="0"/>
              </a:rPr>
              <a:t>Jean Lave …</a:t>
            </a:r>
            <a:endParaRPr lang="pt-BR" altLang="pt-BR" sz="2300" dirty="0">
              <a:solidFill>
                <a:schemeClr val="accent2"/>
              </a:solidFill>
              <a:latin typeface="Arial" panose="020B0604020202020204" pitchFamily="34" charset="0"/>
            </a:endParaRPr>
          </a:p>
        </p:txBody>
      </p:sp>
      <p:sp>
        <p:nvSpPr>
          <p:cNvPr id="33799" name="Text Box 7"/>
          <p:cNvSpPr txBox="1">
            <a:spLocks noChangeArrowheads="1"/>
          </p:cNvSpPr>
          <p:nvPr/>
        </p:nvSpPr>
        <p:spPr bwMode="auto">
          <a:xfrm>
            <a:off x="5159376" y="2924175"/>
            <a:ext cx="2449513" cy="1938992"/>
          </a:xfrm>
          <a:prstGeom prst="rect">
            <a:avLst/>
          </a:prstGeom>
          <a:solidFill>
            <a:srgbClr val="E9F4F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pt-BR" sz="2400" b="1" i="1" dirty="0">
                <a:solidFill>
                  <a:srgbClr val="006600"/>
                </a:solidFill>
                <a:latin typeface="Arial" panose="020B0604020202020204" pitchFamily="34" charset="0"/>
              </a:rPr>
              <a:t>Partilham uma concepção comum de ensino-aprendizagem</a:t>
            </a:r>
          </a:p>
        </p:txBody>
      </p:sp>
      <p:sp>
        <p:nvSpPr>
          <p:cNvPr id="33800" name="Text Box 8"/>
          <p:cNvSpPr txBox="1">
            <a:spLocks noChangeArrowheads="1"/>
          </p:cNvSpPr>
          <p:nvPr/>
        </p:nvSpPr>
        <p:spPr bwMode="auto">
          <a:xfrm>
            <a:off x="8350370" y="2276475"/>
            <a:ext cx="2907102" cy="3194721"/>
          </a:xfrm>
          <a:prstGeom prst="rect">
            <a:avLst/>
          </a:prstGeom>
          <a:solidFill>
            <a:schemeClr val="accent5">
              <a:lumMod val="20000"/>
              <a:lumOff val="80000"/>
            </a:schemeClr>
          </a:solidFill>
          <a:ln>
            <a:noFill/>
          </a:ln>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ct val="50000"/>
              </a:spcBef>
              <a:buFontTx/>
              <a:buNone/>
            </a:pPr>
            <a:r>
              <a:rPr lang="pt-BR" altLang="pt-BR" sz="2800" b="1" dirty="0">
                <a:latin typeface="Arial" panose="020B0604020202020204" pitchFamily="34" charset="0"/>
              </a:rPr>
              <a:t>O aprendiz precisa ser um participante ativo para que ocorra a aprendizagem. </a:t>
            </a:r>
          </a:p>
        </p:txBody>
      </p:sp>
      <p:sp>
        <p:nvSpPr>
          <p:cNvPr id="17415" name="Rectangle 9"/>
          <p:cNvSpPr>
            <a:spLocks noChangeArrowheads="1"/>
          </p:cNvSpPr>
          <p:nvPr/>
        </p:nvSpPr>
        <p:spPr bwMode="auto">
          <a:xfrm>
            <a:off x="5232401" y="6453188"/>
            <a:ext cx="5400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pt-BR" sz="1400" dirty="0">
                <a:solidFill>
                  <a:srgbClr val="006600"/>
                </a:solidFill>
                <a:latin typeface="Arial" panose="020B0604020202020204" pitchFamily="34" charset="0"/>
              </a:rPr>
              <a:t>Adaptado de Laurillard, D. (2008)</a:t>
            </a:r>
          </a:p>
        </p:txBody>
      </p:sp>
    </p:spTree>
    <p:extLst>
      <p:ext uri="{BB962C8B-B14F-4D97-AF65-F5344CB8AC3E}">
        <p14:creationId xmlns:p14="http://schemas.microsoft.com/office/powerpoint/2010/main" val="136416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8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animBg="1"/>
      <p:bldP spid="3380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1084997"/>
          </a:xfrm>
        </p:spPr>
        <p:txBody>
          <a:bodyPr>
            <a:normAutofit/>
          </a:bodyPr>
          <a:lstStyle/>
          <a:p>
            <a:pPr algn="ctr"/>
            <a:r>
              <a:rPr lang="pt-BR" sz="4000" b="1" i="1" dirty="0">
                <a:solidFill>
                  <a:srgbClr val="006600"/>
                </a:solidFill>
                <a:latin typeface="+mn-lt"/>
              </a:rPr>
              <a:t>Formação de professores para novos tempos</a:t>
            </a:r>
            <a:endParaRPr lang="pt-BR" sz="4000" dirty="0">
              <a:solidFill>
                <a:srgbClr val="006600"/>
              </a:solidFill>
              <a:latin typeface="+mn-lt"/>
            </a:endParaRPr>
          </a:p>
        </p:txBody>
      </p:sp>
      <p:sp>
        <p:nvSpPr>
          <p:cNvPr id="3" name="Espaço Reservado para Conteúdo 2"/>
          <p:cNvSpPr>
            <a:spLocks noGrp="1"/>
          </p:cNvSpPr>
          <p:nvPr>
            <p:ph idx="1"/>
          </p:nvPr>
        </p:nvSpPr>
        <p:spPr>
          <a:xfrm>
            <a:off x="577970" y="2522269"/>
            <a:ext cx="11214339" cy="2998637"/>
          </a:xfrm>
        </p:spPr>
        <p:txBody>
          <a:bodyPr>
            <a:normAutofit fontScale="92500"/>
          </a:bodyPr>
          <a:lstStyle/>
          <a:p>
            <a:pPr>
              <a:buFont typeface="Wingdings" panose="05000000000000000000" pitchFamily="2" charset="2"/>
              <a:buChar char="v"/>
            </a:pPr>
            <a:r>
              <a:rPr lang="pt-BR" dirty="0"/>
              <a:t> </a:t>
            </a:r>
            <a:r>
              <a:rPr lang="pt-BR" sz="3000" i="1" dirty="0"/>
              <a:t>Compreensão da realidade social em seus múltiplos e diversos aspectos</a:t>
            </a:r>
          </a:p>
          <a:p>
            <a:pPr>
              <a:lnSpc>
                <a:spcPct val="110000"/>
              </a:lnSpc>
              <a:spcBef>
                <a:spcPts val="600"/>
              </a:spcBef>
              <a:spcAft>
                <a:spcPts val="600"/>
              </a:spcAft>
              <a:buFont typeface="Wingdings" panose="05000000000000000000" pitchFamily="2" charset="2"/>
              <a:buChar char="v"/>
            </a:pPr>
            <a:r>
              <a:rPr lang="pt-BR" sz="3000" dirty="0"/>
              <a:t> </a:t>
            </a:r>
            <a:r>
              <a:rPr lang="pt-BR" sz="3000" i="1" dirty="0"/>
              <a:t>Conhecimento das características diversificadas da sociedade e do mundo</a:t>
            </a:r>
          </a:p>
          <a:p>
            <a:pPr marL="1527175" lvl="2" indent="-544513">
              <a:buFont typeface="Wingdings" panose="05000000000000000000" pitchFamily="2" charset="2"/>
              <a:buChar char="v"/>
            </a:pPr>
            <a:r>
              <a:rPr lang="pt-BR" sz="2800" dirty="0"/>
              <a:t>dos inúmeros formatos atuais de “ensinagem”</a:t>
            </a:r>
          </a:p>
          <a:p>
            <a:pPr marL="1527175" lvl="2" indent="-544513">
              <a:buFont typeface="Wingdings" panose="05000000000000000000" pitchFamily="2" charset="2"/>
              <a:buChar char="v"/>
            </a:pPr>
            <a:r>
              <a:rPr lang="pt-BR" sz="2800" dirty="0"/>
              <a:t>novas formas de aprender da criança, jovem e adulto </a:t>
            </a:r>
          </a:p>
          <a:p>
            <a:pPr marL="1527175" lvl="2" indent="-544513">
              <a:buFont typeface="Wingdings" panose="05000000000000000000" pitchFamily="2" charset="2"/>
              <a:buChar char="v"/>
            </a:pPr>
            <a:r>
              <a:rPr lang="pt-BR" sz="2800" dirty="0"/>
              <a:t>dos processos multiculturais existentes</a:t>
            </a:r>
          </a:p>
          <a:p>
            <a:pPr marL="1527175" lvl="2" indent="-544513">
              <a:buFont typeface="Wingdings" panose="05000000000000000000" pitchFamily="2" charset="2"/>
              <a:buChar char="v"/>
            </a:pPr>
            <a:r>
              <a:rPr lang="pt-BR" sz="2800" dirty="0"/>
              <a:t>novas lógicas das tecnologias digitais.</a:t>
            </a:r>
          </a:p>
          <a:p>
            <a:pPr marL="1527175" lvl="2" indent="-544513">
              <a:buFont typeface="Wingdings" panose="05000000000000000000" pitchFamily="2" charset="2"/>
              <a:buChar char="v"/>
            </a:pPr>
            <a:endParaRPr lang="pt-BR" sz="2800" dirty="0"/>
          </a:p>
        </p:txBody>
      </p:sp>
      <p:sp>
        <p:nvSpPr>
          <p:cNvPr id="4" name="Retângulo 3"/>
          <p:cNvSpPr/>
          <p:nvPr/>
        </p:nvSpPr>
        <p:spPr>
          <a:xfrm>
            <a:off x="2104844" y="1837427"/>
            <a:ext cx="8410755" cy="584775"/>
          </a:xfrm>
          <a:prstGeom prst="rect">
            <a:avLst/>
          </a:prstGeom>
        </p:spPr>
        <p:txBody>
          <a:bodyPr wrap="square">
            <a:spAutoFit/>
          </a:bodyPr>
          <a:lstStyle/>
          <a:p>
            <a:pPr>
              <a:buFont typeface="Wingdings" panose="05000000000000000000" pitchFamily="2" charset="2"/>
              <a:buChar char="ü"/>
            </a:pPr>
            <a:r>
              <a:rPr lang="pt-BR" sz="3200" b="1" dirty="0">
                <a:solidFill>
                  <a:srgbClr val="F16A05"/>
                </a:solidFill>
                <a:ea typeface="Verdana" pitchFamily="34" charset="0"/>
                <a:cs typeface="Verdana" pitchFamily="34" charset="0"/>
              </a:rPr>
              <a:t>Compreender melhor o presente</a:t>
            </a:r>
          </a:p>
        </p:txBody>
      </p:sp>
    </p:spTree>
    <p:extLst>
      <p:ext uri="{BB962C8B-B14F-4D97-AF65-F5344CB8AC3E}">
        <p14:creationId xmlns:p14="http://schemas.microsoft.com/office/powerpoint/2010/main" val="2260442817"/>
      </p:ext>
    </p:extLst>
  </p:cSld>
  <p:clrMapOvr>
    <a:masterClrMapping/>
  </p:clrMapOvr>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1025</TotalTime>
  <Words>1492</Words>
  <Application>Microsoft Office PowerPoint</Application>
  <PresentationFormat>Widescreen</PresentationFormat>
  <Paragraphs>194</Paragraphs>
  <Slides>20</Slides>
  <Notes>1</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Títulos de slides</vt:lpstr>
      </vt:variant>
      <vt:variant>
        <vt:i4>20</vt:i4>
      </vt:variant>
      <vt:variant>
        <vt:lpstr>Apresentações personalizadas</vt:lpstr>
      </vt:variant>
      <vt:variant>
        <vt:i4>1</vt:i4>
      </vt:variant>
    </vt:vector>
  </HeadingPairs>
  <TitlesOfParts>
    <vt:vector size="29" baseType="lpstr">
      <vt:lpstr>Arial</vt:lpstr>
      <vt:lpstr>Berlin Sans FB Demi</vt:lpstr>
      <vt:lpstr>Britannic Bold</vt:lpstr>
      <vt:lpstr>Calibri</vt:lpstr>
      <vt:lpstr>Calibri Light</vt:lpstr>
      <vt:lpstr>Verdana</vt:lpstr>
      <vt:lpstr>Wingdings</vt:lpstr>
      <vt:lpstr>Retrospectiva</vt:lpstr>
      <vt:lpstr>Formação de Professores e uso de Tecnologias</vt:lpstr>
      <vt:lpstr>FORMAÇÃO DE PROFESSORES</vt:lpstr>
      <vt:lpstr>Sociedades e Tempos da Educação</vt:lpstr>
      <vt:lpstr>Cursos de Formação de professores</vt:lpstr>
      <vt:lpstr>Cursos de Formação de professores</vt:lpstr>
      <vt:lpstr>Cursos de Formação de professores</vt:lpstr>
      <vt:lpstr>Formação de professores para novos tempos</vt:lpstr>
      <vt:lpstr>Apresentação do PowerPoint</vt:lpstr>
      <vt:lpstr>Formação de professores para novos tempos</vt:lpstr>
      <vt:lpstr>Novas tecnologias exigem novas práticas! </vt:lpstr>
      <vt:lpstr>Formação de professores para novos tempos</vt:lpstr>
      <vt:lpstr>Diretrizes para a formação de professores para novos tempos </vt:lpstr>
      <vt:lpstr>Apresentação do PowerPoint</vt:lpstr>
      <vt:lpstr>Apresentação do PowerPoint</vt:lpstr>
      <vt:lpstr>Apresentação do PowerPoint</vt:lpstr>
      <vt:lpstr>Apresentação do PowerPoint</vt:lpstr>
      <vt:lpstr>Apresentação do PowerPoint</vt:lpstr>
      <vt:lpstr>Apresentação do PowerPoint</vt:lpstr>
      <vt:lpstr>Vani Moreira Kenski</vt:lpstr>
      <vt:lpstr>Apresentação do PowerPoint</vt:lpstr>
      <vt:lpstr>Apresentação personalizada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Formação de Professores e uso de Tecnologias</dc:title>
  <dc:creator>VANI KENSKI</dc:creator>
  <cp:lastModifiedBy>VANI KENSKI</cp:lastModifiedBy>
  <cp:revision>45</cp:revision>
  <dcterms:created xsi:type="dcterms:W3CDTF">2016-08-15T21:43:04Z</dcterms:created>
  <dcterms:modified xsi:type="dcterms:W3CDTF">2016-08-19T17:30:33Z</dcterms:modified>
</cp:coreProperties>
</file>