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09" r:id="rId2"/>
    <p:sldId id="310" r:id="rId3"/>
    <p:sldId id="393" r:id="rId4"/>
    <p:sldId id="413" r:id="rId5"/>
    <p:sldId id="454" r:id="rId6"/>
    <p:sldId id="455" r:id="rId7"/>
    <p:sldId id="456" r:id="rId8"/>
    <p:sldId id="457" r:id="rId9"/>
    <p:sldId id="490" r:id="rId10"/>
    <p:sldId id="311" r:id="rId11"/>
    <p:sldId id="464" r:id="rId12"/>
    <p:sldId id="436" r:id="rId13"/>
    <p:sldId id="438" r:id="rId14"/>
    <p:sldId id="439" r:id="rId15"/>
    <p:sldId id="440" r:id="rId16"/>
    <p:sldId id="441" r:id="rId17"/>
    <p:sldId id="323" r:id="rId18"/>
    <p:sldId id="491" r:id="rId19"/>
    <p:sldId id="495" r:id="rId20"/>
    <p:sldId id="497" r:id="rId21"/>
    <p:sldId id="424" r:id="rId22"/>
    <p:sldId id="460" r:id="rId23"/>
    <p:sldId id="494" r:id="rId24"/>
    <p:sldId id="493" r:id="rId25"/>
    <p:sldId id="498" r:id="rId26"/>
    <p:sldId id="499" r:id="rId27"/>
    <p:sldId id="500" r:id="rId28"/>
    <p:sldId id="463" r:id="rId29"/>
    <p:sldId id="492" r:id="rId30"/>
    <p:sldId id="483" r:id="rId31"/>
    <p:sldId id="398" r:id="rId32"/>
    <p:sldId id="485" r:id="rId33"/>
    <p:sldId id="465" r:id="rId34"/>
    <p:sldId id="466" r:id="rId35"/>
    <p:sldId id="46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5" autoAdjust="0"/>
    <p:restoredTop sz="94660"/>
  </p:normalViewPr>
  <p:slideViewPr>
    <p:cSldViewPr>
      <p:cViewPr varScale="1">
        <p:scale>
          <a:sx n="70" d="100"/>
          <a:sy n="70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632D-55CB-422A-8C12-33B76E82369E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2A17-1B30-40FF-884B-05DDBAECCA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91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pPr/>
              <a:t>‹nº›</a:t>
            </a:fld>
            <a:r>
              <a:rPr lang="pt-BR" dirty="0" smtClean="0"/>
              <a:t>/49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pPr/>
              <a:t>‹nº›</a:t>
            </a:fld>
            <a:r>
              <a:rPr lang="pt-BR" dirty="0" smtClean="0"/>
              <a:t>/49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2F5-ED97-498D-91C1-0F849A6AD3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D79C612-A4D1-4F4B-AB40-55F0E3A8598B}" type="datetimeFigureOut">
              <a:rPr lang="pt-BR" smtClean="0"/>
              <a:t>25/08/2016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ED832F5-ED97-498D-91C1-0F849A6AD30C}" type="slidenum">
              <a:rPr lang="pt-BR" smtClean="0"/>
              <a:pPr/>
              <a:t>‹nº›</a:t>
            </a:fld>
            <a:r>
              <a:rPr lang="pt-BR" dirty="0" smtClean="0"/>
              <a:t>/49</a:t>
            </a:r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0J9KZVB9F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425177"/>
          </a:xfrm>
        </p:spPr>
        <p:txBody>
          <a:bodyPr>
            <a:normAutofit fontScale="90000"/>
          </a:bodyPr>
          <a:lstStyle/>
          <a:p>
            <a:r>
              <a:rPr lang="pt-BR" sz="8000" b="1" dirty="0"/>
              <a:t>GÊNERO E </a:t>
            </a:r>
            <a:r>
              <a:rPr lang="pt-BR" sz="8000" b="1" dirty="0" smtClean="0"/>
              <a:t>DIVERSIDADE</a:t>
            </a:r>
            <a:endParaRPr lang="pt-BR" sz="8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62056" y="6356350"/>
            <a:ext cx="802432" cy="365125"/>
          </a:xfrm>
        </p:spPr>
        <p:txBody>
          <a:bodyPr/>
          <a:lstStyle/>
          <a:p>
            <a:fld id="{E6EB85F8-0F06-4BAE-96E1-9F5FA3274D9A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</a:t>
            </a:fld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/49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PERPLEXIDADE E O SENTIDO DA VIDA</a:t>
            </a:r>
          </a:p>
          <a:p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7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85F8-0F06-4BAE-96E1-9F5FA3274D9A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26" name="Picture 2" descr="Resultado de imagem para qu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3"/>
            <a:ext cx="5735062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qu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51" y="2492896"/>
            <a:ext cx="5075949" cy="43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Resultado de imagem para que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Seta para baixo 1"/>
          <p:cNvSpPr/>
          <p:nvPr/>
        </p:nvSpPr>
        <p:spPr>
          <a:xfrm rot="2924194">
            <a:off x="8287348" y="2731596"/>
            <a:ext cx="199394" cy="6283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6250"/>
            <a:ext cx="8569325" cy="720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pt-BR" sz="2400" dirty="0" smtClean="0"/>
              <a:t>Representações / interpretações dos atributos femininos  diretamente articuladas com a procriação e maternidade   VISÃO FEMINISTA </a:t>
            </a:r>
          </a:p>
        </p:txBody>
      </p:sp>
      <p:pic>
        <p:nvPicPr>
          <p:cNvPr id="16388" name="Picture 6" descr="httpexpoartsmolin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808287" cy="470693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39552" y="6613525"/>
            <a:ext cx="228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accent2"/>
                </a:solidFill>
                <a:latin typeface="Calibri" pitchFamily="34" charset="0"/>
              </a:rPr>
              <a:t>http://expoartsmolinero.blogspot.com/</a:t>
            </a:r>
          </a:p>
        </p:txBody>
      </p:sp>
      <p:pic>
        <p:nvPicPr>
          <p:cNvPr id="16390" name="Picture 8" descr="madamad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1844675"/>
            <a:ext cx="31257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topo_texto3"/>
          <p:cNvPicPr>
            <a:picLocks noChangeAspect="1" noChangeArrowheads="1"/>
          </p:cNvPicPr>
          <p:nvPr/>
        </p:nvPicPr>
        <p:blipFill>
          <a:blip r:embed="rId4" cstate="print"/>
          <a:srcRect r="29318" b="59770"/>
          <a:stretch>
            <a:fillRect/>
          </a:stretch>
        </p:blipFill>
        <p:spPr bwMode="auto">
          <a:xfrm>
            <a:off x="3779838" y="6323013"/>
            <a:ext cx="20161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5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pierluigifagan.files.wordpress.com/2014/12/6a00e0097ed6408833017d42bd79d8970c-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744416" cy="54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pt-BR" sz="3600" dirty="0" err="1"/>
              <a:t>Sulamith</a:t>
            </a:r>
            <a:r>
              <a:rPr lang="pt-BR" sz="3600" dirty="0"/>
              <a:t> </a:t>
            </a:r>
            <a:r>
              <a:rPr lang="pt-BR" sz="3600" dirty="0" smtClean="0"/>
              <a:t>Firestone:  </a:t>
            </a:r>
            <a:r>
              <a:rPr lang="pt-BR" sz="3600" i="1" dirty="0" err="1" smtClean="0"/>
              <a:t>Dialetics</a:t>
            </a:r>
            <a:r>
              <a:rPr lang="pt-BR" sz="3600" i="1" dirty="0" smtClean="0"/>
              <a:t> </a:t>
            </a:r>
            <a:r>
              <a:rPr lang="pt-BR" sz="3600" i="1" dirty="0" err="1"/>
              <a:t>of</a:t>
            </a:r>
            <a:r>
              <a:rPr lang="pt-BR" sz="3600" i="1" dirty="0"/>
              <a:t> </a:t>
            </a:r>
            <a:r>
              <a:rPr lang="pt-BR" sz="3600" i="1" dirty="0" smtClean="0"/>
              <a:t>Sex  </a:t>
            </a:r>
            <a:endParaRPr lang="pt-BR" sz="3600" i="1" dirty="0"/>
          </a:p>
        </p:txBody>
      </p:sp>
      <p:pic>
        <p:nvPicPr>
          <p:cNvPr id="7" name="Picture 4" descr="http://fabianelima.com/blog/wp-content/uploads/dialeti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25" y="969244"/>
            <a:ext cx="394027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56376" y="6441852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1972</a:t>
            </a:r>
          </a:p>
        </p:txBody>
      </p:sp>
      <p:sp>
        <p:nvSpPr>
          <p:cNvPr id="4" name="AutoShape 2" descr="Resultado de imagem para shulamith firest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Resultado de imagem para shulamith firest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6" name="Picture 8" descr="https://espectivas.files.wordpress.com/2012/09/shulamith-firestone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71278"/>
            <a:ext cx="33337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552728"/>
          </a:xfrm>
        </p:spPr>
        <p:txBody>
          <a:bodyPr>
            <a:normAutofit/>
          </a:bodyPr>
          <a:lstStyle/>
          <a:p>
            <a:pPr algn="l"/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>“</a:t>
            </a:r>
            <a:r>
              <a:rPr lang="pt-BR" sz="3100" dirty="0"/>
              <a:t>Diferenças reprodutivas naturais entre os sexos levou diretamente para a primeira divisão do trabalho em função do sexo, o que está na origem de todas as outras divisões nas classes econômicas e culturais” </a:t>
            </a:r>
            <a:r>
              <a:rPr lang="pt-BR" sz="1800" dirty="0"/>
              <a:t>(Firestone, p. 9</a:t>
            </a:r>
            <a:r>
              <a:rPr lang="pt-BR" sz="1800" dirty="0" smtClean="0"/>
              <a:t>)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100" dirty="0"/>
              <a:t>“Devemos incluir a opressão das crianças em qualquer programa de revolução feminista...Nosso último passo deve ser a eliminação das condições da feminilidade e da infância.” </a:t>
            </a:r>
            <a:r>
              <a:rPr lang="pt-BR" sz="1800" dirty="0"/>
              <a:t>(Firestone, p.104</a:t>
            </a:r>
            <a:r>
              <a:rPr lang="pt-BR" sz="1800" dirty="0" smtClean="0"/>
              <a:t>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28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64087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dirty="0" smtClean="0"/>
              <a:t>“O </a:t>
            </a:r>
            <a:r>
              <a:rPr lang="pt-BR" sz="3100" dirty="0"/>
              <a:t>tabu do incesto é agora necessário somente para preservar a família. Então, se acabamos com a família, acabaremos com as repressões que moldam a sexualidade em formações específicas.” </a:t>
            </a:r>
            <a:r>
              <a:rPr lang="es-ES" sz="1800" dirty="0"/>
              <a:t>(</a:t>
            </a:r>
            <a:r>
              <a:rPr lang="es-ES" sz="1800" dirty="0" err="1"/>
              <a:t>Firestone</a:t>
            </a:r>
            <a:r>
              <a:rPr lang="es-ES" sz="1800" dirty="0"/>
              <a:t>, p. 59)</a:t>
            </a:r>
            <a:br>
              <a:rPr lang="es-ES" sz="1800" dirty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ES" sz="3100" dirty="0" smtClean="0"/>
              <a:t>“</a:t>
            </a:r>
            <a:r>
              <a:rPr lang="pt-BR" sz="3100" dirty="0" smtClean="0"/>
              <a:t>Se </a:t>
            </a:r>
            <a:r>
              <a:rPr lang="pt-BR" sz="3100" dirty="0"/>
              <a:t>a repressão sexual precoce é o mecanismo básico pelo qual se produzem as estruturas de caráter que respaldam a servidão política, ideológica e econômica, o fim do tabu do incesto, por meio da abolição da família, poderia ter profundos efeitos. A sexualidade se liberaria de sua camisa de força para </a:t>
            </a:r>
            <a:r>
              <a:rPr lang="pt-BR" sz="3100" dirty="0" err="1"/>
              <a:t>erotizar</a:t>
            </a:r>
            <a:r>
              <a:rPr lang="pt-BR" sz="3100" dirty="0"/>
              <a:t> toda nossa cultura, mudando sua definição.</a:t>
            </a:r>
            <a:r>
              <a:rPr lang="es-ES" sz="3100" dirty="0"/>
              <a:t>” </a:t>
            </a:r>
            <a:r>
              <a:rPr lang="es-ES" sz="1800" dirty="0"/>
              <a:t>(</a:t>
            </a:r>
            <a:r>
              <a:rPr lang="es-ES" sz="1800" dirty="0" err="1"/>
              <a:t>Firestone</a:t>
            </a:r>
            <a:r>
              <a:rPr lang="es-ES" sz="1800" dirty="0"/>
              <a:t>, p. 60)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Beth\Preview of Women and revolution. [WorldCat.org]_files\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" y="0"/>
            <a:ext cx="4393379" cy="68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427983" y="450912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 err="1" smtClean="0"/>
              <a:t>Socialism</a:t>
            </a:r>
            <a:r>
              <a:rPr lang="pt-BR" sz="2400" dirty="0" smtClean="0"/>
              <a:t>, </a:t>
            </a:r>
            <a:r>
              <a:rPr lang="pt-BR" sz="2400" dirty="0" err="1" smtClean="0"/>
              <a:t>Feminism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Gay/</a:t>
            </a:r>
            <a:r>
              <a:rPr lang="pt-BR" sz="2400" dirty="0" err="1" smtClean="0"/>
              <a:t>Lesbian</a:t>
            </a:r>
            <a:r>
              <a:rPr lang="pt-BR" sz="2400" dirty="0" smtClean="0"/>
              <a:t> </a:t>
            </a:r>
            <a:r>
              <a:rPr lang="pt-BR" sz="2400" dirty="0" err="1" smtClean="0"/>
              <a:t>Liberation</a:t>
            </a:r>
            <a:r>
              <a:rPr lang="pt-BR" sz="2400" dirty="0" smtClean="0"/>
              <a:t>  p. 72 </a:t>
            </a:r>
          </a:p>
          <a:p>
            <a:pPr algn="ctr">
              <a:defRPr/>
            </a:pPr>
            <a:r>
              <a:rPr lang="pt-BR" sz="2400" dirty="0" smtClean="0"/>
              <a:t>    </a:t>
            </a:r>
          </a:p>
          <a:p>
            <a:pPr algn="ctr">
              <a:defRPr/>
            </a:pPr>
            <a:r>
              <a:rPr lang="pt-BR" sz="2000" dirty="0" smtClean="0"/>
              <a:t>Christine </a:t>
            </a:r>
            <a:r>
              <a:rPr lang="pt-BR" sz="2000" dirty="0" err="1"/>
              <a:t>Riddiough</a:t>
            </a:r>
            <a:r>
              <a:rPr lang="pt-BR" sz="2000" dirty="0"/>
              <a:t>, </a:t>
            </a:r>
            <a:r>
              <a:rPr lang="pt-BR" dirty="0"/>
              <a:t>presidente da Comissão Feminista de Socialistas Democratas da América   </a:t>
            </a:r>
          </a:p>
          <a:p>
            <a:pPr algn="ctr">
              <a:defRPr/>
            </a:pPr>
            <a:r>
              <a:rPr lang="pt-BR" dirty="0" smtClean="0"/>
              <a:t>             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pic>
        <p:nvPicPr>
          <p:cNvPr id="5" name="Picture 2" descr="http://www.umtweb.edu/images/faculty/faculty_riddiou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07" y="116632"/>
            <a:ext cx="2918725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404813"/>
            <a:ext cx="8640960" cy="6119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indent="0">
              <a:buNone/>
              <a:defRPr/>
            </a:pPr>
            <a:r>
              <a:rPr lang="pt-BR" sz="2400" dirty="0" smtClean="0"/>
              <a:t>“A cultura gay/lésbica pode também ser vista como uma </a:t>
            </a:r>
            <a:r>
              <a:rPr lang="pt-BR" sz="2400" dirty="0" smtClean="0">
                <a:solidFill>
                  <a:srgbClr val="FFFF00"/>
                </a:solidFill>
              </a:rPr>
              <a:t>força subversiva</a:t>
            </a:r>
            <a:r>
              <a:rPr lang="pt-BR" sz="2400" dirty="0" smtClean="0"/>
              <a:t>, capaz desafiar a natureza hegemônica da ideia de família. Isso deve, contudo, ser feito de modo que as pessoas </a:t>
            </a:r>
            <a:r>
              <a:rPr lang="pt-BR" sz="2400" dirty="0" smtClean="0">
                <a:solidFill>
                  <a:srgbClr val="FFFF00"/>
                </a:solidFill>
              </a:rPr>
              <a:t>não percebam </a:t>
            </a:r>
            <a:r>
              <a:rPr lang="pt-BR" sz="2400" dirty="0" smtClean="0"/>
              <a:t>o estamos fazendo por oposição à família em si mesma </a:t>
            </a:r>
          </a:p>
          <a:p>
            <a:pPr marL="36576" indent="0">
              <a:buNone/>
              <a:defRPr/>
            </a:pPr>
            <a:endParaRPr lang="pt-BR" sz="800" dirty="0" smtClean="0"/>
          </a:p>
          <a:p>
            <a:pPr marL="36576" indent="0">
              <a:buNone/>
              <a:defRPr/>
            </a:pPr>
            <a:r>
              <a:rPr lang="pt-BR" sz="2400" dirty="0" smtClean="0"/>
              <a:t>Um simples slogan no sentido de ‘esmagar a família’ </a:t>
            </a:r>
            <a:r>
              <a:rPr lang="pt-BR" sz="2400" dirty="0" smtClean="0">
                <a:solidFill>
                  <a:srgbClr val="FFFF00"/>
                </a:solidFill>
              </a:rPr>
              <a:t>pode ser visto como uma ameaça</a:t>
            </a:r>
            <a:r>
              <a:rPr lang="pt-BR" sz="2400" dirty="0" smtClean="0"/>
              <a:t>, não apenas para a classe dominante, mas também para as pessoas da classe operária</a:t>
            </a:r>
          </a:p>
          <a:p>
            <a:pPr marL="36576" indent="0">
              <a:buNone/>
              <a:defRPr/>
            </a:pPr>
            <a:endParaRPr lang="pt-BR" sz="800" dirty="0" smtClean="0"/>
          </a:p>
          <a:p>
            <a:pPr marL="36576" indent="0">
              <a:buNone/>
              <a:defRPr/>
            </a:pPr>
            <a:r>
              <a:rPr lang="pt-BR" sz="2400" dirty="0" smtClean="0"/>
              <a:t>Para que a natureza subversiva da cultura gay seja usada com eficiência</a:t>
            </a:r>
            <a:r>
              <a:rPr lang="pt-BR" sz="2400" dirty="0" smtClean="0">
                <a:solidFill>
                  <a:srgbClr val="FFFF00"/>
                </a:solidFill>
              </a:rPr>
              <a:t>, temos que apresentar modos alternativos de compreender as relações humanas”</a:t>
            </a:r>
          </a:p>
          <a:p>
            <a:pPr marL="36576" indent="0">
              <a:buNone/>
              <a:defRPr/>
            </a:pPr>
            <a:endParaRPr lang="pt-BR" sz="800" dirty="0" smtClean="0"/>
          </a:p>
          <a:p>
            <a:pPr marL="0" indent="0" algn="ctr">
              <a:buNone/>
              <a:defRPr/>
            </a:pPr>
            <a:r>
              <a:rPr lang="pt-BR" sz="2400" dirty="0" smtClean="0"/>
              <a:t>Christine </a:t>
            </a:r>
            <a:r>
              <a:rPr lang="pt-BR" sz="2400" dirty="0" err="1" smtClean="0"/>
              <a:t>Riddiough</a:t>
            </a:r>
            <a:r>
              <a:rPr lang="pt-BR" sz="2400" dirty="0" smtClean="0"/>
              <a:t>, </a:t>
            </a:r>
            <a:r>
              <a:rPr lang="pt-BR" sz="2000" dirty="0" smtClean="0"/>
              <a:t>presidente da Comissão Feminista de Socialistas Democratas da América                       </a:t>
            </a:r>
            <a:r>
              <a:rPr lang="pt-BR" sz="1800" dirty="0" smtClean="0"/>
              <a:t>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2685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perspectiva </a:t>
            </a:r>
            <a:r>
              <a:rPr lang="pt-BR" sz="3200" dirty="0"/>
              <a:t>de gênero no </a:t>
            </a:r>
            <a:r>
              <a:rPr lang="pt-BR" sz="3200" dirty="0" smtClean="0"/>
              <a:t>Brasil no desenvolvimento de</a:t>
            </a:r>
            <a:endParaRPr lang="pt-BR" sz="3200" dirty="0"/>
          </a:p>
        </p:txBody>
      </p:sp>
      <p:sp>
        <p:nvSpPr>
          <p:cNvPr id="4" name="Fluxograma: Processo alternativo 3"/>
          <p:cNvSpPr/>
          <p:nvPr/>
        </p:nvSpPr>
        <p:spPr>
          <a:xfrm>
            <a:off x="467544" y="1628800"/>
            <a:ext cx="2448272" cy="244827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prstClr val="white"/>
                </a:solidFill>
              </a:rPr>
              <a:t>Liberdade no exercício do desejo e prazer </a:t>
            </a:r>
            <a:r>
              <a:rPr lang="pt-BR" sz="2400" dirty="0" smtClean="0">
                <a:solidFill>
                  <a:prstClr val="white"/>
                </a:solidFill>
              </a:rPr>
              <a:t>sexual</a:t>
            </a:r>
            <a:r>
              <a:rPr lang="pt-BR" sz="2200" dirty="0" smtClean="0">
                <a:solidFill>
                  <a:prstClr val="white"/>
                </a:solidFill>
              </a:rPr>
              <a:t> e para administração da própria corporeidade</a:t>
            </a:r>
            <a:endParaRPr lang="pt-BR" sz="2200" dirty="0">
              <a:solidFill>
                <a:prstClr val="white"/>
              </a:solidFill>
            </a:endParaRPr>
          </a:p>
        </p:txBody>
      </p:sp>
      <p:sp>
        <p:nvSpPr>
          <p:cNvPr id="5" name="Fluxograma: Processo alternativo 4"/>
          <p:cNvSpPr/>
          <p:nvPr/>
        </p:nvSpPr>
        <p:spPr>
          <a:xfrm>
            <a:off x="3131840" y="1628800"/>
            <a:ext cx="3168353" cy="244827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prstClr val="white"/>
                </a:solidFill>
              </a:rPr>
              <a:t>Correntes  radicais de transformação do poder político, governos nacionais e internacionais, associacionismo não governamental 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8" name="Fluxograma: Processo alternativo 7"/>
          <p:cNvSpPr/>
          <p:nvPr/>
        </p:nvSpPr>
        <p:spPr>
          <a:xfrm>
            <a:off x="5256075" y="4329562"/>
            <a:ext cx="2844317" cy="239046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prstClr val="white"/>
                </a:solidFill>
              </a:rPr>
              <a:t>Educação: grande investimento para educação à sexualidade desde as primeiras etapas da escolarização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6444208" y="1628800"/>
            <a:ext cx="2520280" cy="248970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prstClr val="white"/>
                </a:solidFill>
              </a:rPr>
              <a:t>Trabalho acadêmico: rigor teórico científico  comprometido com a prática das lutas sociais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12" name="Fluxograma: Processo alternativo 11"/>
          <p:cNvSpPr/>
          <p:nvPr/>
        </p:nvSpPr>
        <p:spPr>
          <a:xfrm>
            <a:off x="611559" y="4365104"/>
            <a:ext cx="4392489" cy="22322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prstClr val="white"/>
                </a:solidFill>
              </a:rPr>
              <a:t>Saúde: liberalização do aborto, controle da natalidade, verbas públicas para mutações clínicas e cirúrgicas sexuais, direitos sexuais e reprodutivos, autonomia para outras formas de fecundação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62056" y="6356350"/>
            <a:ext cx="802432" cy="365125"/>
          </a:xfrm>
        </p:spPr>
        <p:txBody>
          <a:bodyPr/>
          <a:lstStyle/>
          <a:p>
            <a:fld id="{E6EB85F8-0F06-4BAE-96E1-9F5FA3274D9A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/49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.statig.com.br/bancodeimagens/er/t7/yk/ert7yk4o24sexre3gfmwdbu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" y="15280"/>
            <a:ext cx="9162282" cy="68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 descr="http://images.redetv.uol.com.br/public/jornalismo/redetvinoticias/20151207171918RIgTEEdp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3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1548454"/>
            <a:ext cx="3744416" cy="182976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FEMINISMO</a:t>
            </a:r>
            <a:endParaRPr lang="pt-BR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771800" y="116632"/>
            <a:ext cx="3993262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6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GÊNERO</a:t>
            </a:r>
            <a:endParaRPr lang="pt-BR" sz="6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99992" y="2175303"/>
            <a:ext cx="3275066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</a:t>
            </a:r>
            <a:endParaRPr lang="pt-BR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01871" y="2463335"/>
            <a:ext cx="3586153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FILOSOFIA</a:t>
            </a:r>
            <a:endParaRPr lang="pt-BR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1520" y="116632"/>
            <a:ext cx="8568952" cy="666936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807571" y="3687471"/>
            <a:ext cx="3275066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endParaRPr lang="pt-BR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88180" y="4343880"/>
            <a:ext cx="3275066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PRAXIS </a:t>
            </a:r>
            <a:endParaRPr lang="pt-BR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136502" y="5343655"/>
            <a:ext cx="3275066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</a:t>
            </a:r>
            <a:endParaRPr lang="pt-BR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97814" y="3429000"/>
            <a:ext cx="3586153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CIÊNCIAS</a:t>
            </a:r>
            <a:endParaRPr lang="pt-BR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117962" y="2895383"/>
            <a:ext cx="2774518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BIOÉTICA </a:t>
            </a:r>
            <a:endParaRPr lang="pt-BR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85F8-0F06-4BAE-96E1-9F5FA3274D9A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23928" y="4479559"/>
            <a:ext cx="3942685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PRECONCEITO</a:t>
            </a:r>
            <a:endParaRPr lang="pt-BR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364088" y="1239199"/>
            <a:ext cx="3586153" cy="182976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  <a:endParaRPr lang="pt-BR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7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images.redetv.uol.com.br/public/jornalismo/redetvinoticias/20151207172014eV0cww1o7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2088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6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th\Downloads\IMG-20160206-WA00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2" b="48276"/>
          <a:stretch/>
        </p:blipFill>
        <p:spPr bwMode="auto">
          <a:xfrm>
            <a:off x="2282221" y="44624"/>
            <a:ext cx="6883814" cy="25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nsnews.com/s3/files/styles/content_80p/s3/paul_r_mchugh_md2.jpg?itok=bwFYBB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8" y="2737134"/>
            <a:ext cx="2532790" cy="38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9852" y="2924944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/>
              <a:t>Gender Ideology Harms Children</a:t>
            </a:r>
          </a:p>
          <a:p>
            <a:pPr fontAlgn="base"/>
            <a:r>
              <a:rPr lang="en-US" sz="2800" i="1" dirty="0" smtClean="0"/>
              <a:t> </a:t>
            </a:r>
            <a:r>
              <a:rPr lang="en-US" sz="2800" i="1" dirty="0"/>
              <a:t>August 17, 2016 </a:t>
            </a:r>
            <a:endParaRPr lang="en-US" sz="2800" i="1" dirty="0" smtClean="0"/>
          </a:p>
          <a:p>
            <a:pPr fontAlgn="base"/>
            <a:r>
              <a:rPr lang="pt-BR" sz="2800" dirty="0"/>
              <a:t> American </a:t>
            </a:r>
            <a:r>
              <a:rPr lang="pt-BR" sz="2800" dirty="0" err="1"/>
              <a:t>College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Pediatricians</a:t>
            </a:r>
            <a:endParaRPr lang="en-US" sz="2800" dirty="0"/>
          </a:p>
          <a:p>
            <a:endParaRPr lang="pt-BR" sz="2800" dirty="0" smtClean="0"/>
          </a:p>
          <a:p>
            <a:r>
              <a:rPr lang="pt-BR" sz="2800" dirty="0" smtClean="0"/>
              <a:t>https</a:t>
            </a:r>
            <a:r>
              <a:rPr lang="pt-BR" sz="2800" dirty="0"/>
              <a:t>://</a:t>
            </a:r>
            <a:r>
              <a:rPr lang="pt-BR" sz="2800" dirty="0" smtClean="0"/>
              <a:t>www.acpeds.org/the-college-speaks/position-statements/gender-ideology-harms-children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768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8138864" cy="4536504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EDUCAÇÃO:</a:t>
            </a:r>
          </a:p>
          <a:p>
            <a:pPr algn="ctr"/>
            <a:endParaRPr lang="pt-BR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PERPLEXIDADE </a:t>
            </a:r>
            <a:endParaRPr lang="pt-BR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endParaRPr lang="pt-BR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VIDA</a:t>
            </a:r>
          </a:p>
          <a:p>
            <a:pPr algn="ctr"/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7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885113" cy="3456384"/>
          </a:xfrm>
        </p:spPr>
        <p:txBody>
          <a:bodyPr/>
          <a:lstStyle/>
          <a:p>
            <a:pPr algn="ctr"/>
            <a:r>
              <a:rPr lang="pt-BR" i="1" dirty="0"/>
              <a:t>Se, para a razão adulta, tudo tinha um sentido, para o pensamento mole da condição pós-moderna nada parece mais ter sentido. É o tempo do naufrágio e de queda. A crise de sentido torna-se a característica peculiar da inquietude pós-moderna.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                                          </a:t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                                          </a:t>
            </a:r>
            <a:r>
              <a:rPr lang="pt-BR" i="1" dirty="0" smtClean="0"/>
              <a:t>Bruno </a:t>
            </a:r>
            <a:r>
              <a:rPr lang="pt-BR" i="1" dirty="0"/>
              <a:t>Forte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7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i="1" dirty="0"/>
              <a:t>Para além de uma síntese dos vários setores cognitivos, a ação educativa </a:t>
            </a:r>
            <a:r>
              <a:rPr lang="pt-BR" sz="2800" i="1" u="sng" dirty="0"/>
              <a:t>requer uma antropologia de base</a:t>
            </a:r>
            <a:r>
              <a:rPr lang="pt-BR" sz="2800" i="1" dirty="0"/>
              <a:t> que, por sua vez, deve mostrar um princípio interpretativo do homem que garanta a unidade daqueles setores</a:t>
            </a:r>
            <a:r>
              <a:rPr lang="pt-BR" sz="2800" i="1" dirty="0" smtClean="0"/>
              <a:t>.</a:t>
            </a:r>
          </a:p>
          <a:p>
            <a:pPr marL="0" indent="0" algn="ctr">
              <a:buNone/>
            </a:pPr>
            <a:r>
              <a:rPr lang="pt-BR" sz="2800" i="1" dirty="0" smtClean="0"/>
              <a:t> </a:t>
            </a:r>
            <a:r>
              <a:rPr lang="pt-BR" sz="2800" i="1" dirty="0"/>
              <a:t>S</a:t>
            </a:r>
            <a:r>
              <a:rPr lang="pt-BR" sz="2800" i="1" dirty="0" smtClean="0"/>
              <a:t>e </a:t>
            </a:r>
            <a:r>
              <a:rPr lang="pt-BR" sz="2800" i="1" dirty="0"/>
              <a:t>o saber pedagógico se pluralizou para dar conta da complexidade dos fenômenos educativos, a pedagogia precisa, por outro lado, se redefinir a partir de uma imagem de homem abarcante e integrativa, que possa não somente promover a unidade do conhecimento, mas também explicitar o fim da educação. </a:t>
            </a:r>
            <a:endParaRPr lang="pt-BR" sz="2800" dirty="0"/>
          </a:p>
          <a:p>
            <a:pPr marL="0" indent="0" algn="ctr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27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19200" y="3651128"/>
            <a:ext cx="6881192" cy="3090240"/>
          </a:xfrm>
        </p:spPr>
        <p:txBody>
          <a:bodyPr>
            <a:noAutofit/>
          </a:bodyPr>
          <a:lstStyle/>
          <a:p>
            <a:r>
              <a:rPr lang="pt-BR" sz="2400" i="1" dirty="0"/>
              <a:t>N</a:t>
            </a:r>
            <a:r>
              <a:rPr lang="pt-BR" sz="2400" i="1" dirty="0" smtClean="0"/>
              <a:t>unca </a:t>
            </a:r>
            <a:r>
              <a:rPr lang="pt-BR" sz="2400" i="1" dirty="0"/>
              <a:t>o ser humano experimentou de forma tão aguda o peso da própria precariedade e inconsistência.</a:t>
            </a:r>
            <a:endParaRPr lang="pt-BR" sz="2400" dirty="0"/>
          </a:p>
          <a:p>
            <a:r>
              <a:rPr lang="pt-BR" sz="2400" i="1" dirty="0"/>
              <a:t>	A fragmentação da identidade, vivida ou experimentada como "crise de identidade", </a:t>
            </a:r>
            <a:r>
              <a:rPr lang="pt-BR" sz="2400" i="1" dirty="0" smtClean="0"/>
              <a:t>é </a:t>
            </a:r>
            <a:r>
              <a:rPr lang="pt-BR" sz="2400" i="1" dirty="0"/>
              <a:t>o que singulariza a aventura do pensamento contemporâneo, com o declínio do primado da </a:t>
            </a:r>
            <a:r>
              <a:rPr lang="pt-BR" sz="2400" i="1" dirty="0" smtClean="0"/>
              <a:t>razão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454919"/>
            <a:ext cx="7772400" cy="1470025"/>
          </a:xfrm>
        </p:spPr>
        <p:txBody>
          <a:bodyPr/>
          <a:lstStyle/>
          <a:p>
            <a:r>
              <a:rPr lang="pt-BR" b="1" i="1" dirty="0"/>
              <a:t>Fragmentação da identidade e insegurança ontológica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8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i="1" dirty="0"/>
              <a:t>a concepção de identidade perde também sua consistência ontológica, bem como a forma de vivenciá-la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i="1" dirty="0" smtClean="0"/>
              <a:t> A </a:t>
            </a:r>
            <a:r>
              <a:rPr lang="pt-BR" sz="2400" i="1" dirty="0"/>
              <a:t>própria experiência de si não é senão o resultado de um complexo processo histórico de fabricação, no qual se entrecruzam os discursos que definem a verdade do sujeito, as práticas que regulam seu comportamento e as formas de subjetividade nas quais se constitui sua própria interioridade”. [...]. Cada qual vive num "emaranhado de séries discursivas" como que em busca de alguns significados mais estáveis que garantam algum sentido à própria vida. </a:t>
            </a:r>
            <a:endParaRPr lang="pt-BR" sz="2400" i="1" dirty="0" smtClean="0"/>
          </a:p>
          <a:p>
            <a:pPr marL="0" indent="0" algn="ctr">
              <a:buNone/>
            </a:pPr>
            <a:endParaRPr lang="pt-BR" i="1" dirty="0" smtClean="0"/>
          </a:p>
          <a:p>
            <a:pPr marL="0" indent="0" algn="ctr">
              <a:buNone/>
            </a:pPr>
            <a:r>
              <a:rPr lang="pt-BR" sz="2000" i="1" dirty="0">
                <a:solidFill>
                  <a:srgbClr val="FFFF00"/>
                </a:solidFill>
              </a:rPr>
              <a:t> </a:t>
            </a:r>
            <a:r>
              <a:rPr lang="pt-BR" sz="2000" i="1" dirty="0" smtClean="0">
                <a:solidFill>
                  <a:srgbClr val="FFFF00"/>
                </a:solidFill>
              </a:rPr>
              <a:t>                                                   Jorge </a:t>
            </a:r>
            <a:r>
              <a:rPr lang="pt-BR" sz="2000" i="1" dirty="0" err="1">
                <a:solidFill>
                  <a:srgbClr val="FFFF00"/>
                </a:solidFill>
              </a:rPr>
              <a:t>Larrosa</a:t>
            </a:r>
            <a:r>
              <a:rPr lang="pt-BR" sz="2000" dirty="0">
                <a:solidFill>
                  <a:srgbClr val="FFFF00"/>
                </a:solidFill>
              </a:rPr>
              <a:t>. “Tecnologias do eu e </a:t>
            </a:r>
            <a:r>
              <a:rPr lang="pt-BR" sz="2000" dirty="0" smtClean="0">
                <a:solidFill>
                  <a:srgbClr val="FFFF00"/>
                </a:solidFill>
              </a:rPr>
              <a:t>educação”</a:t>
            </a:r>
            <a:r>
              <a:rPr lang="pt-BR" sz="2000" i="1" dirty="0" smtClean="0">
                <a:solidFill>
                  <a:srgbClr val="FFFF00"/>
                </a:solidFill>
              </a:rPr>
              <a:t> 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3792"/>
            <a:ext cx="7924800" cy="1143000"/>
          </a:xfrm>
        </p:spPr>
        <p:txBody>
          <a:bodyPr/>
          <a:lstStyle/>
          <a:p>
            <a:r>
              <a:rPr lang="pt-BR" b="1" dirty="0"/>
              <a:t>Consequência do atual conceito político de gênero na educação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21088"/>
          </a:xfrm>
        </p:spPr>
        <p:txBody>
          <a:bodyPr>
            <a:noAutofit/>
          </a:bodyPr>
          <a:lstStyle/>
          <a:p>
            <a:r>
              <a:rPr lang="pt-BR" sz="2400" dirty="0"/>
              <a:t>O maior equilíbrio pessoal exige a integração de todas as dimensões que compõem o </a:t>
            </a:r>
            <a:r>
              <a:rPr lang="pt-BR" sz="2400" dirty="0" smtClean="0"/>
              <a:t>ser </a:t>
            </a:r>
          </a:p>
          <a:p>
            <a:r>
              <a:rPr lang="pt-BR" sz="2400" dirty="0"/>
              <a:t>A</a:t>
            </a:r>
            <a:r>
              <a:rPr lang="pt-BR" sz="2400" dirty="0" smtClean="0"/>
              <a:t>o </a:t>
            </a:r>
            <a:r>
              <a:rPr lang="pt-BR" sz="2400" dirty="0"/>
              <a:t>ser diluído o conceito da sexualidade, é diluída a identidade pessoal o que leva à indecisão sobre si mesmo e sobre o sentido da própria </a:t>
            </a:r>
            <a:r>
              <a:rPr lang="pt-BR" sz="2400" dirty="0" smtClean="0"/>
              <a:t>existência</a:t>
            </a:r>
            <a:endParaRPr lang="pt-BR" sz="2400" dirty="0"/>
          </a:p>
          <a:p>
            <a:r>
              <a:rPr lang="pt-BR" sz="2400" dirty="0"/>
              <a:t>O </a:t>
            </a:r>
            <a:r>
              <a:rPr lang="pt-BR" sz="2400" i="1" dirty="0"/>
              <a:t>para quê</a:t>
            </a:r>
            <a:r>
              <a:rPr lang="pt-BR" sz="2400" dirty="0"/>
              <a:t> da educação é justamente uma condução para o estado adulto, de maturidade que permite o desempenho existencial diante das mais diversas situações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Não </a:t>
            </a:r>
            <a:r>
              <a:rPr lang="pt-BR" sz="2400" dirty="0"/>
              <a:t>consiste apenas em ensinar matemática, física ou química, mas consiste também em conduzir para a descoberta de valores em si mesmo, nos outros e no mundo circundante.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593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A</a:t>
            </a:r>
            <a:r>
              <a:rPr lang="pt-BR" sz="2800" dirty="0" smtClean="0"/>
              <a:t> </a:t>
            </a:r>
            <a:r>
              <a:rPr lang="pt-BR" sz="2800" dirty="0"/>
              <a:t>situação pode ser de perplexidade entre o não-ser e o sentido da vida,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Porém, </a:t>
            </a:r>
            <a:r>
              <a:rPr lang="pt-BR" sz="2800" dirty="0"/>
              <a:t>integra o propriamente humano descobrir o sentido dos acontecimentos e neles descobrir sempre o estímulo ao </a:t>
            </a:r>
            <a:r>
              <a:rPr lang="pt-BR" sz="2800" dirty="0" err="1"/>
              <a:t>dever-ser</a:t>
            </a:r>
            <a:r>
              <a:rPr lang="pt-BR" sz="2800" dirty="0"/>
              <a:t>, ao crescimento da liberdade na </a:t>
            </a:r>
            <a:r>
              <a:rPr lang="pt-BR" sz="2800" dirty="0" smtClean="0"/>
              <a:t>responsabilidade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  <a:r>
              <a:rPr lang="pt-BR" sz="2800" dirty="0"/>
              <a:t>Responsabilidade entendida como a capacidade de responder aos desafios existenciais, sempre realizando </a:t>
            </a:r>
            <a:r>
              <a:rPr lang="pt-BR" sz="2800" dirty="0" smtClean="0"/>
              <a:t>valores</a:t>
            </a:r>
          </a:p>
          <a:p>
            <a:pPr marL="0" indent="0">
              <a:buNone/>
            </a:pPr>
            <a:endParaRPr lang="pt-BR" sz="1100" dirty="0"/>
          </a:p>
          <a:p>
            <a:pPr marL="0" indent="0" algn="ctr">
              <a:buNone/>
            </a:pP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SIGNIFICADO DO SENTIDO É O DE INDICAR A ESTRADA DO SER </a:t>
            </a:r>
            <a:r>
              <a:rPr lang="pt-BR" sz="2800" dirty="0"/>
              <a:t>(Viktor </a:t>
            </a:r>
            <a:r>
              <a:rPr lang="pt-BR" sz="2800" dirty="0" err="1"/>
              <a:t>E.Frankl</a:t>
            </a:r>
            <a:r>
              <a:rPr lang="pt-BR" sz="2800" dirty="0"/>
              <a:t>)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544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3568" y="2360456"/>
            <a:ext cx="7505439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kumimoji="1" lang="pt-BR" sz="2800" dirty="0" smtClean="0">
                <a:latin typeface="Arial" charset="0"/>
                <a:cs typeface="Arial" charset="0"/>
              </a:rPr>
              <a:t> Na pessoa, é</a:t>
            </a:r>
            <a:r>
              <a:rPr kumimoji="1" lang="pt-BR" sz="2800" b="1" dirty="0" smtClean="0">
                <a:latin typeface="Arial" charset="0"/>
                <a:cs typeface="Arial" charset="0"/>
              </a:rPr>
              <a:t> </a:t>
            </a:r>
            <a:r>
              <a:rPr kumimoji="1" lang="pt-BR" sz="2800" i="1" dirty="0" smtClean="0">
                <a:latin typeface="Arial" charset="0"/>
                <a:cs typeface="Arial" charset="0"/>
              </a:rPr>
              <a:t>mistério dos mais profundos:              sinal de incompletude e de potencialidade</a:t>
            </a:r>
          </a:p>
          <a:p>
            <a:pPr algn="ctr"/>
            <a:r>
              <a:rPr kumimoji="1" lang="pt-BR" sz="2800" i="1" dirty="0" smtClean="0">
                <a:latin typeface="Arial" charset="0"/>
                <a:cs typeface="Arial" charset="0"/>
              </a:rPr>
              <a:t>Homem-Mulher</a:t>
            </a:r>
            <a:r>
              <a:rPr kumimoji="1" lang="pt-BR" sz="2800" dirty="0" smtClean="0">
                <a:latin typeface="Arial" charset="0"/>
              </a:rPr>
              <a:t>              </a:t>
            </a:r>
            <a:endParaRPr kumimoji="1" lang="pt-BR" sz="2800" dirty="0">
              <a:latin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82025" y="1196752"/>
            <a:ext cx="693029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SEXUALIDADE e </a:t>
            </a:r>
            <a:r>
              <a:rPr kumimoji="1"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AFETIVIDADE</a:t>
            </a:r>
            <a:endParaRPr kumimoji="1"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08112" cy="365125"/>
          </a:xfrm>
        </p:spPr>
        <p:txBody>
          <a:bodyPr/>
          <a:lstStyle/>
          <a:p>
            <a:fld id="{37E56497-D46B-4D10-8918-742AA5980D50}" type="slidenum">
              <a:rPr lang="pt-BR" smtClean="0"/>
              <a:pPr/>
              <a:t>29</a:t>
            </a:fld>
            <a:r>
              <a:rPr lang="pt-BR" dirty="0" smtClean="0"/>
              <a:t>/49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75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9776"/>
            <a:ext cx="7924800" cy="926976"/>
          </a:xfrm>
        </p:spPr>
        <p:txBody>
          <a:bodyPr/>
          <a:lstStyle/>
          <a:p>
            <a:pPr algn="ctr"/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Vencer PRECONCEITO?</a:t>
            </a:r>
            <a:endParaRPr lang="pt-BR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" y="1888232"/>
            <a:ext cx="7924800" cy="3917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 smtClean="0"/>
              <a:t>	    CONTRA    PESSOAS?</a:t>
            </a:r>
          </a:p>
          <a:p>
            <a:pPr marL="0" indent="0" algn="ctr">
              <a:buNone/>
            </a:pPr>
            <a:endParaRPr lang="pt-BR" sz="4000" dirty="0" smtClean="0"/>
          </a:p>
          <a:p>
            <a:pPr marL="0" indent="0" algn="ctr">
              <a:buNone/>
            </a:pPr>
            <a:r>
              <a:rPr lang="pt-BR" sz="3600" dirty="0" smtClean="0"/>
              <a:t>A </a:t>
            </a:r>
            <a:r>
              <a:rPr lang="pt-BR" sz="3600" dirty="0"/>
              <a:t>proposta está muito além da superação de preconceitos e da aceitação de pessoas que sofrem marginalização</a:t>
            </a:r>
          </a:p>
          <a:p>
            <a:pPr marL="0" indent="0">
              <a:buNone/>
            </a:pPr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579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hh.mpg.de/37549/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924800" cy="1070992"/>
          </a:xfrm>
        </p:spPr>
        <p:txBody>
          <a:bodyPr/>
          <a:lstStyle/>
          <a:p>
            <a:pPr algn="ctr"/>
            <a:r>
              <a:rPr lang="pt-BR" sz="3200" dirty="0"/>
              <a:t>Sepultura 99 </a:t>
            </a:r>
            <a:r>
              <a:rPr lang="pt-BR" sz="3200" dirty="0" smtClean="0"/>
              <a:t>  </a:t>
            </a:r>
            <a:r>
              <a:rPr lang="pt-BR" sz="3200" dirty="0" err="1"/>
              <a:t>Eualu</a:t>
            </a:r>
            <a:r>
              <a:rPr lang="pt-BR" sz="3200" dirty="0"/>
              <a:t> - </a:t>
            </a:r>
            <a:r>
              <a:rPr lang="pt-BR" sz="3200" dirty="0" err="1" smtClean="0"/>
              <a:t>Naumburg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 família nuclear período </a:t>
            </a:r>
            <a:r>
              <a:rPr lang="pt-BR" sz="3200" dirty="0" smtClean="0"/>
              <a:t>pré-histórico                               </a:t>
            </a:r>
            <a:endParaRPr lang="pt-BR" sz="3200" dirty="0"/>
          </a:p>
        </p:txBody>
      </p:sp>
      <p:sp>
        <p:nvSpPr>
          <p:cNvPr id="2" name="Retângulo 1"/>
          <p:cNvSpPr/>
          <p:nvPr/>
        </p:nvSpPr>
        <p:spPr>
          <a:xfrm>
            <a:off x="251520" y="500910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4600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  -  período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Neolítico</a:t>
            </a:r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mais antigo registro genético molecular já identificado de uma família no mundo</a:t>
            </a:r>
          </a:p>
          <a:p>
            <a:pPr algn="ctr"/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Wolfgang </a:t>
            </a:r>
            <a:r>
              <a:rPr lang="pt-B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Haak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Universidade de Adelaide,  Austrália</a:t>
            </a:r>
          </a:p>
        </p:txBody>
      </p:sp>
    </p:spTree>
    <p:extLst>
      <p:ext uri="{BB962C8B-B14F-4D97-AF65-F5344CB8AC3E}">
        <p14:creationId xmlns:p14="http://schemas.microsoft.com/office/powerpoint/2010/main" val="26663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616" y="4293096"/>
            <a:ext cx="7850832" cy="2376264"/>
          </a:xfrm>
        </p:spPr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cap="none" dirty="0" smtClean="0"/>
              <a:t>Elizabeth </a:t>
            </a:r>
            <a:r>
              <a:rPr lang="pt-BR" cap="none" dirty="0" err="1" smtClean="0"/>
              <a:t>Kipman</a:t>
            </a:r>
            <a:r>
              <a:rPr lang="pt-BR" cap="none" dirty="0" smtClean="0"/>
              <a:t> Cerqueira</a:t>
            </a:r>
            <a:br>
              <a:rPr lang="pt-BR" cap="none" dirty="0" smtClean="0"/>
            </a:br>
            <a:r>
              <a:rPr lang="pt-BR" cap="none" dirty="0" smtClean="0"/>
              <a:t>cerkip@gmail.com </a:t>
            </a:r>
            <a:br>
              <a:rPr lang="pt-BR" cap="none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7885113" cy="1500187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tx1"/>
                </a:solidFill>
              </a:rPr>
              <a:t>OBRIGADA!</a:t>
            </a:r>
            <a:endParaRPr lang="pt-B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395536" y="450912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600" dirty="0"/>
              <a:t>2010/11: </a:t>
            </a:r>
            <a:r>
              <a:rPr lang="pt-BR" sz="2600" dirty="0" smtClean="0"/>
              <a:t>Após </a:t>
            </a:r>
            <a:r>
              <a:rPr lang="pt-BR" sz="2600" dirty="0"/>
              <a:t>o  vídeo </a:t>
            </a:r>
            <a:r>
              <a:rPr lang="pt-BR" sz="2600" i="1" dirty="0" err="1"/>
              <a:t>Hjernevask</a:t>
            </a:r>
            <a:r>
              <a:rPr lang="pt-BR" sz="2600" i="1" dirty="0" smtClean="0"/>
              <a:t>”, o</a:t>
            </a:r>
            <a:r>
              <a:rPr lang="pt-BR" sz="2600" dirty="0" smtClean="0"/>
              <a:t> </a:t>
            </a:r>
            <a:r>
              <a:rPr lang="pt-BR" sz="2600" dirty="0"/>
              <a:t>Conselho Nórdico de Ministros (Noruega, Suécia, Dinamarca, Finlândia e Islândia) </a:t>
            </a:r>
            <a:r>
              <a:rPr lang="pt-BR" sz="2600" dirty="0">
                <a:solidFill>
                  <a:srgbClr val="FFFF00"/>
                </a:solidFill>
              </a:rPr>
              <a:t>suspendeu financiamentos </a:t>
            </a:r>
            <a:r>
              <a:rPr lang="pt-BR" sz="2600" dirty="0"/>
              <a:t>ao Instituto Nórdico de </a:t>
            </a:r>
            <a:r>
              <a:rPr lang="pt-BR" sz="2600" dirty="0" smtClean="0"/>
              <a:t>Gênero </a:t>
            </a:r>
            <a:r>
              <a:rPr lang="pt-BR" sz="2600" dirty="0"/>
              <a:t> 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125760"/>
            <a:ext cx="7924800" cy="710952"/>
          </a:xfrm>
        </p:spPr>
        <p:txBody>
          <a:bodyPr/>
          <a:lstStyle/>
          <a:p>
            <a:pPr algn="ctr"/>
            <a:r>
              <a:rPr lang="pt-BR" sz="3800" dirty="0"/>
              <a:t>crise de credibilidade </a:t>
            </a:r>
            <a:r>
              <a:rPr lang="pt-BR" sz="3800" dirty="0" smtClean="0"/>
              <a:t>– </a:t>
            </a:r>
            <a:r>
              <a:rPr lang="pt-BR" sz="3800" dirty="0" err="1" smtClean="0"/>
              <a:t>noruega</a:t>
            </a:r>
            <a:r>
              <a:rPr lang="pt-BR" sz="3800" dirty="0" smtClean="0"/>
              <a:t>  </a:t>
            </a:r>
            <a:endParaRPr lang="pt-BR" sz="3800" dirty="0"/>
          </a:p>
        </p:txBody>
      </p:sp>
      <p:pic>
        <p:nvPicPr>
          <p:cNvPr id="5" name="Picture 2" descr="https://dyccpk00n8yzt.cloudfront.net/uploads/imagem/imagem/1181/Harald_Eia_Blo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400600" cy="30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03648" y="6237312"/>
            <a:ext cx="6120680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hlinkClick r:id="rId3"/>
              </a:rPr>
              <a:t>https://youtu.be/G0J9KZVB9FM</a:t>
            </a:r>
            <a:r>
              <a:rPr lang="pt-BR" sz="2800" b="1" dirty="0">
                <a:solidFill>
                  <a:srgbClr val="002060"/>
                </a:solidFill>
              </a:rPr>
              <a:t> 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64288" y="2132856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HARALD EIA</a:t>
            </a:r>
            <a:endParaRPr lang="pt-BR" sz="2800" dirty="0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62056" y="6356350"/>
            <a:ext cx="802432" cy="365125"/>
          </a:xfrm>
        </p:spPr>
        <p:txBody>
          <a:bodyPr/>
          <a:lstStyle/>
          <a:p>
            <a:fld id="{E6EB85F8-0F06-4BAE-96E1-9F5FA3274D9A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/49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fecampinas.org.br/wp-content/uploads/2015/06/DocumentarioParadoxoGene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8630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07704" y="233554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Gênero: o Paradoxo da Igualdade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472179" y="6093296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Lavagem Cerebral 1/7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714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lappar.files.wordpress.com/2014/10/haral-eia.jpg?w=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37" y="148431"/>
            <a:ext cx="2825119" cy="26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620688"/>
            <a:ext cx="56886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3200" dirty="0"/>
              <a:t>Neurocientistas admitem a influencia da cultura em algumas condutas embora </a:t>
            </a:r>
            <a:r>
              <a:rPr lang="pt-BR" sz="3200" dirty="0">
                <a:solidFill>
                  <a:srgbClr val="FFFF00"/>
                </a:solidFill>
              </a:rPr>
              <a:t>os genes sejam </a:t>
            </a:r>
            <a:r>
              <a:rPr lang="pt-BR" sz="3200" dirty="0" smtClean="0">
                <a:solidFill>
                  <a:srgbClr val="FFFF00"/>
                </a:solidFill>
              </a:rPr>
              <a:t>determinantes</a:t>
            </a:r>
            <a:endParaRPr lang="pt-BR" sz="3200" dirty="0" smtClean="0"/>
          </a:p>
          <a:p>
            <a:pPr algn="ctr" fontAlgn="base"/>
            <a:r>
              <a:rPr lang="pt-BR" sz="3200" dirty="0" smtClean="0"/>
              <a:t> </a:t>
            </a:r>
            <a:r>
              <a:rPr lang="pt-BR" sz="3200" dirty="0"/>
              <a:t>Os teóricos do gênero afirmam que </a:t>
            </a:r>
            <a:r>
              <a:rPr lang="pt-BR" sz="3200" dirty="0">
                <a:solidFill>
                  <a:srgbClr val="FFFF00"/>
                </a:solidFill>
              </a:rPr>
              <a:t>“não ver verdade alguma” </a:t>
            </a:r>
            <a:r>
              <a:rPr lang="pt-BR" sz="3200" dirty="0"/>
              <a:t>nas pesquisas científicas, Catherine </a:t>
            </a:r>
            <a:r>
              <a:rPr lang="pt-BR" sz="3200" dirty="0" err="1"/>
              <a:t>Egeland</a:t>
            </a:r>
            <a:r>
              <a:rPr lang="pt-BR" sz="3200" dirty="0"/>
              <a:t>, diz que </a:t>
            </a:r>
            <a:r>
              <a:rPr lang="pt-BR" sz="3200" dirty="0">
                <a:solidFill>
                  <a:srgbClr val="FFFF00"/>
                </a:solidFill>
              </a:rPr>
              <a:t>“não se interessa nem um pouco”</a:t>
            </a:r>
            <a:r>
              <a:rPr lang="pt-BR" sz="3200" dirty="0"/>
              <a:t> e “é espantoso como as pessoas se interessam em pesquisar essas diferenças”</a:t>
            </a:r>
          </a:p>
        </p:txBody>
      </p:sp>
    </p:spTree>
    <p:extLst>
      <p:ext uri="{BB962C8B-B14F-4D97-AF65-F5344CB8AC3E}">
        <p14:creationId xmlns:p14="http://schemas.microsoft.com/office/powerpoint/2010/main" val="2572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uol.com.br/c/tab/questao-de-genero/desktop/capa/capa-2.gif?1.0.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32" y="116632"/>
            <a:ext cx="985709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3608" y="602128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RE-ORIENTAÇÃO    CULTURAL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6753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com o próprio corpo e com as demais pessoas na unidade e identidade  pessoal</a:t>
            </a:r>
            <a:endParaRPr lang="pt-B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539552" y="764704"/>
            <a:ext cx="7885113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8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BIO-PSICO-SOCIO-ESPIRITUAL </a:t>
            </a:r>
            <a:endParaRPr lang="pt-B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5856" y="1124744"/>
            <a:ext cx="2304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pt-BR" sz="3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929365" y="6449279"/>
            <a:ext cx="990600" cy="365125"/>
          </a:xfrm>
        </p:spPr>
        <p:txBody>
          <a:bodyPr/>
          <a:lstStyle/>
          <a:p>
            <a:fld id="{306A890E-C292-4648-860F-5B175E7387B8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 rot="18022321">
            <a:off x="2664745" y="3780029"/>
            <a:ext cx="361828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 DE  GÊNERO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12968" cy="1143000"/>
          </a:xfrm>
        </p:spPr>
        <p:txBody>
          <a:bodyPr>
            <a:noAutofit/>
          </a:bodyPr>
          <a:lstStyle/>
          <a:p>
            <a:r>
              <a:rPr lang="pt-BR" sz="3800" dirty="0" smtClean="0"/>
              <a:t>Constituição biológica e sexo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712968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3000" dirty="0" smtClean="0"/>
              <a:t>Esteroides sexuais na vida </a:t>
            </a:r>
            <a:r>
              <a:rPr lang="pt-BR" sz="3000" dirty="0" err="1" smtClean="0"/>
              <a:t>intra-uterina</a:t>
            </a:r>
            <a:r>
              <a:rPr lang="pt-BR" sz="3000" dirty="0" smtClean="0"/>
              <a:t>: ação em todos os órgãos</a:t>
            </a:r>
          </a:p>
          <a:p>
            <a:r>
              <a:rPr lang="pt-BR" sz="3000" dirty="0">
                <a:solidFill>
                  <a:srgbClr val="FFFF00"/>
                </a:solidFill>
              </a:rPr>
              <a:t>Cérebro </a:t>
            </a:r>
            <a:r>
              <a:rPr lang="pt-BR" sz="3000" dirty="0" smtClean="0">
                <a:solidFill>
                  <a:srgbClr val="FFFF00"/>
                </a:solidFill>
              </a:rPr>
              <a:t>Feminino/Cérebro Masculino (6ª. </a:t>
            </a:r>
            <a:r>
              <a:rPr lang="pt-BR" sz="3000" dirty="0">
                <a:solidFill>
                  <a:srgbClr val="FFFF00"/>
                </a:solidFill>
              </a:rPr>
              <a:t>a</a:t>
            </a:r>
            <a:r>
              <a:rPr lang="pt-BR" sz="3000" dirty="0" smtClean="0">
                <a:solidFill>
                  <a:srgbClr val="FFFF00"/>
                </a:solidFill>
              </a:rPr>
              <a:t> 8ª. sem. </a:t>
            </a:r>
            <a:r>
              <a:rPr lang="pt-BR" sz="3000" dirty="0">
                <a:solidFill>
                  <a:srgbClr val="FFFF00"/>
                </a:solidFill>
              </a:rPr>
              <a:t>d</a:t>
            </a:r>
            <a:r>
              <a:rPr lang="pt-BR" sz="3000" dirty="0" smtClean="0">
                <a:solidFill>
                  <a:srgbClr val="FFFF00"/>
                </a:solidFill>
              </a:rPr>
              <a:t>e gestação</a:t>
            </a:r>
          </a:p>
          <a:p>
            <a:r>
              <a:rPr lang="pt-BR" sz="3000" dirty="0"/>
              <a:t>Anatomicamente semelhantes  Funcionalmente </a:t>
            </a:r>
            <a:r>
              <a:rPr lang="pt-BR" sz="3000" dirty="0" smtClean="0"/>
              <a:t>diferentes</a:t>
            </a:r>
          </a:p>
          <a:p>
            <a:pPr lvl="0"/>
            <a:r>
              <a:rPr lang="pt-BR" sz="3000" dirty="0" smtClean="0"/>
              <a:t>Uso </a:t>
            </a:r>
            <a:r>
              <a:rPr lang="pt-BR" sz="3000" dirty="0"/>
              <a:t>diferentes áreas cerebrais para resolver problemas, processar a linguagem, armazenar e vivenciar emoções </a:t>
            </a:r>
          </a:p>
          <a:p>
            <a:endParaRPr lang="pt-BR" sz="3000" dirty="0">
              <a:solidFill>
                <a:srgbClr val="FFFF00"/>
              </a:solidFill>
            </a:endParaRPr>
          </a:p>
          <a:p>
            <a:endParaRPr lang="pt-BR" sz="3000" dirty="0" smtClean="0"/>
          </a:p>
          <a:p>
            <a:endParaRPr lang="pt-BR" sz="3000" dirty="0" smtClean="0"/>
          </a:p>
          <a:p>
            <a:endParaRPr lang="pt-BR" sz="3000" dirty="0" smtClean="0"/>
          </a:p>
          <a:p>
            <a:endParaRPr lang="pt-BR" sz="3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856" y="1124744"/>
            <a:ext cx="2304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pt-BR" sz="3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 rot="18022321">
            <a:off x="2664745" y="3780029"/>
            <a:ext cx="361828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 DE  GÊNERO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62056" y="6356350"/>
            <a:ext cx="802432" cy="365125"/>
          </a:xfrm>
        </p:spPr>
        <p:txBody>
          <a:bodyPr/>
          <a:lstStyle/>
          <a:p>
            <a:fld id="{E6EB85F8-0F06-4BAE-96E1-9F5FA3274D9A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r>
              <a:rPr lang="pt-BR" dirty="0" smtClean="0">
                <a:solidFill>
                  <a:prstClr val="white">
                    <a:tint val="75000"/>
                  </a:prstClr>
                </a:solidFill>
              </a:rPr>
              <a:t>/49</a:t>
            </a:r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885113" cy="1794123"/>
          </a:xfrm>
        </p:spPr>
        <p:txBody>
          <a:bodyPr/>
          <a:lstStyle/>
          <a:p>
            <a:pPr algn="ctr"/>
            <a:r>
              <a:rPr lang="pt-BR" sz="3600" dirty="0" smtClean="0"/>
              <a:t>Interessa para a proposta gênero, analisar </a:t>
            </a:r>
            <a:r>
              <a:rPr lang="pt-BR" sz="3600" dirty="0" err="1" smtClean="0"/>
              <a:t>SUa</a:t>
            </a:r>
            <a:r>
              <a:rPr lang="pt-BR" sz="3600" dirty="0" smtClean="0"/>
              <a:t> origem? 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300" dirty="0" smtClean="0"/>
              <a:t>ORIENTAÇÕES SEXUAIS DIVERSAS (particularmente a homossexual)</a:t>
            </a:r>
            <a:endParaRPr lang="pt-BR" sz="3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856" y="1124744"/>
            <a:ext cx="2304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pt-BR" sz="3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 rot="18022321">
            <a:off x="2664745" y="3780029"/>
            <a:ext cx="361828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 DE  GÊNERO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i="1" dirty="0"/>
              <a:t>Teorias Psicológicas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416833"/>
            <a:ext cx="8229600" cy="5180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3200" dirty="0" smtClean="0"/>
              <a:t>Freud:</a:t>
            </a:r>
          </a:p>
          <a:p>
            <a:pPr lvl="1"/>
            <a:r>
              <a:rPr lang="pt-BR" sz="3200" dirty="0" smtClean="0"/>
              <a:t>Interrupção no desenvolvimento</a:t>
            </a:r>
            <a:endParaRPr lang="pt-BR" sz="3200" dirty="0"/>
          </a:p>
          <a:p>
            <a:r>
              <a:rPr lang="pt-BR" sz="3200" dirty="0" smtClean="0"/>
              <a:t> </a:t>
            </a:r>
            <a:r>
              <a:rPr lang="pt-BR" sz="3200" dirty="0" err="1" smtClean="0"/>
              <a:t>Neo-freudianos</a:t>
            </a:r>
            <a:endParaRPr lang="pt-BR" sz="3200" dirty="0" smtClean="0"/>
          </a:p>
          <a:p>
            <a:pPr lvl="1"/>
            <a:r>
              <a:rPr lang="pt-BR" sz="3200" dirty="0"/>
              <a:t>emocionalmente imaturas, impulsivas e incapazes de estabelecer relações amorosas genuinamente </a:t>
            </a:r>
            <a:r>
              <a:rPr lang="pt-BR" sz="3200" dirty="0" smtClean="0"/>
              <a:t>adultas</a:t>
            </a:r>
          </a:p>
          <a:p>
            <a:pPr marL="457200" lvl="1" indent="0">
              <a:buNone/>
            </a:pPr>
            <a:r>
              <a:rPr lang="pt-BR" sz="3200" dirty="0" smtClean="0"/>
              <a:t>"</a:t>
            </a:r>
            <a:r>
              <a:rPr lang="pt-BR" sz="3200" dirty="0"/>
              <a:t>A Falácia Freudiana</a:t>
            </a:r>
            <a:r>
              <a:rPr lang="pt-BR" sz="3200" dirty="0" smtClean="0"/>
              <a:t>", </a:t>
            </a:r>
            <a:r>
              <a:rPr lang="pt-BR" sz="3200" dirty="0"/>
              <a:t>E. M. Thornton </a:t>
            </a: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901880" y="6356350"/>
            <a:ext cx="990600" cy="365125"/>
          </a:xfrm>
        </p:spPr>
        <p:txBody>
          <a:bodyPr/>
          <a:lstStyle/>
          <a:p>
            <a:fld id="{306A890E-C292-4648-860F-5B175E7387B8}" type="slidenum">
              <a:rPr lang="pt-BR" smtClean="0"/>
              <a:pPr/>
              <a:t>8</a:t>
            </a:fld>
            <a:r>
              <a:rPr lang="pt-BR" dirty="0" smtClean="0"/>
              <a:t>/49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856" y="1124744"/>
            <a:ext cx="2304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pt-BR" sz="3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 rot="18022321">
            <a:off x="2664745" y="3780029"/>
            <a:ext cx="361828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 DE  GÊNERO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 smtClean="0"/>
              <a:t>Quem é a PESSOA</a:t>
            </a:r>
            <a:endParaRPr lang="pt-BR" sz="6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75856" y="404664"/>
            <a:ext cx="2304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pt-BR" sz="3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 rot="18022321">
            <a:off x="2664745" y="3059949"/>
            <a:ext cx="361828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 DE  GÊNERO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3709</TotalTime>
  <Words>1105</Words>
  <Application>Microsoft Office PowerPoint</Application>
  <PresentationFormat>Apresentação na tela (4:3)</PresentationFormat>
  <Paragraphs>126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Arial Narrow</vt:lpstr>
      <vt:lpstr>Calibri</vt:lpstr>
      <vt:lpstr>Horizonte</vt:lpstr>
      <vt:lpstr>GÊNERO E DIVERSIDADE</vt:lpstr>
      <vt:lpstr>Apresentação do PowerPoint</vt:lpstr>
      <vt:lpstr>Vencer PRECONCEITO?</vt:lpstr>
      <vt:lpstr>Apresentação do PowerPoint</vt:lpstr>
      <vt:lpstr>Apresentação do PowerPoint</vt:lpstr>
      <vt:lpstr>Constituição biológica e sexo</vt:lpstr>
      <vt:lpstr>Interessa para a proposta gênero, analisar SUa origem? </vt:lpstr>
      <vt:lpstr>Teorias Psicológicas </vt:lpstr>
      <vt:lpstr>Quem é a PESSOA</vt:lpstr>
      <vt:lpstr>Apresentação do PowerPoint</vt:lpstr>
      <vt:lpstr>Apresentação do PowerPoint</vt:lpstr>
      <vt:lpstr>Sulamith Firestone:  Dialetics of Sex  </vt:lpstr>
      <vt:lpstr> “Diferenças reprodutivas naturais entre os sexos levou diretamente para a primeira divisão do trabalho em função do sexo, o que está na origem de todas as outras divisões nas classes econômicas e culturais” (Firestone, p. 9)   “Devemos incluir a opressão das crianças em qualquer programa de revolução feminista...Nosso último passo deve ser a eliminação das condições da feminilidade e da infância.” (Firestone, p.104)</vt:lpstr>
      <vt:lpstr>“O tabu do incesto é agora necessário somente para preservar a família. Então, se acabamos com a família, acabaremos com as repressões que moldam a sexualidade em formações específicas.” (Firestone, p. 59)  “Se a repressão sexual precoce é o mecanismo básico pelo qual se produzem as estruturas de caráter que respaldam a servidão política, ideológica e econômica, o fim do tabu do incesto, por meio da abolição da família, poderia ter profundos efeitos. A sexualidade se liberaria de sua camisa de força para erotizar toda nossa cultura, mudando sua definição.” (Firestone, p. 60) </vt:lpstr>
      <vt:lpstr>Apresentação do PowerPoint</vt:lpstr>
      <vt:lpstr>Apresentação do PowerPoint</vt:lpstr>
      <vt:lpstr>perspectiva de gênero no Brasil no desenvolvimento 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Se, para a razão adulta, tudo tinha um sentido, para o pensamento mole da condição pós-moderna nada parece mais ter sentido. É o tempo do naufrágio e de queda. A crise de sentido torna-se a característica peculiar da inquietude pós-moderna.                                                                                                Bruno Forte </vt:lpstr>
      <vt:lpstr>Apresentação do PowerPoint</vt:lpstr>
      <vt:lpstr>Fragmentação da identidade e insegurança ontológica </vt:lpstr>
      <vt:lpstr>a concepção de identidade perde também sua consistência ontológica, bem como a forma de vivenciá-la</vt:lpstr>
      <vt:lpstr>Consequência do atual conceito político de gênero na educação </vt:lpstr>
      <vt:lpstr>Apresentação do PowerPoint</vt:lpstr>
      <vt:lpstr>Apresentação do PowerPoint</vt:lpstr>
      <vt:lpstr>Sepultura 99   Eualu - Naumburg  família nuclear período pré-histórico                               </vt:lpstr>
      <vt:lpstr> Elizabeth Kipman Cerqueira cerkip@gmail.com  </vt:lpstr>
      <vt:lpstr>Apresentação do PowerPoint</vt:lpstr>
      <vt:lpstr>crise de credibilidade – noruega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Beth</dc:creator>
  <cp:lastModifiedBy>Suziane Gomes</cp:lastModifiedBy>
  <cp:revision>162</cp:revision>
  <dcterms:created xsi:type="dcterms:W3CDTF">2015-05-12T01:01:24Z</dcterms:created>
  <dcterms:modified xsi:type="dcterms:W3CDTF">2016-08-25T20:45:54Z</dcterms:modified>
</cp:coreProperties>
</file>